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b6d6068ca04fda" /><Relationship Type="http://schemas.openxmlformats.org/officeDocument/2006/relationships/extended-properties" Target="/docProps/app.xml" Id="R725ffb8d29c340d8" /><Relationship Type="http://schemas.openxmlformats.org/officeDocument/2006/relationships/officeDocument" Target="/ppt/presentation.xml" Id="Rce430a8d2eae4a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122c7d01b149cd"/>
  </p:sldMasterIdLst>
  <p:notesMasterIdLst>
    <p:notesMasterId xmlns:r="http://schemas.openxmlformats.org/officeDocument/2006/relationships" r:id="R7406cff7eefb42c7"/>
  </p:notesMasterIdLst>
  <p:sldIdLst>
    <p:sldId xmlns:r="http://schemas.openxmlformats.org/officeDocument/2006/relationships" id="256" r:id="Rbe3e85652b24401c"/>
    <p:sldId xmlns:r="http://schemas.openxmlformats.org/officeDocument/2006/relationships" id="257" r:id="R29132b300050449c"/>
    <p:sldId xmlns:r="http://schemas.openxmlformats.org/officeDocument/2006/relationships" id="258" r:id="Rde794d82c7b34943"/>
    <p:sldId xmlns:r="http://schemas.openxmlformats.org/officeDocument/2006/relationships" id="259" r:id="Re8dd449af5804f6d"/>
    <p:sldId xmlns:r="http://schemas.openxmlformats.org/officeDocument/2006/relationships" id="260" r:id="R13177f22e0de4c66"/>
    <p:sldId xmlns:r="http://schemas.openxmlformats.org/officeDocument/2006/relationships" id="261" r:id="Rbd3b1951365542c3"/>
    <p:sldId xmlns:r="http://schemas.openxmlformats.org/officeDocument/2006/relationships" id="262" r:id="Rda13e12170ee42b5"/>
    <p:sldId xmlns:r="http://schemas.openxmlformats.org/officeDocument/2006/relationships" id="263" r:id="R25f09f2303754b22"/>
    <p:sldId xmlns:r="http://schemas.openxmlformats.org/officeDocument/2006/relationships" id="264" r:id="R3537f006423c43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9aceb8cc054d78" /><Relationship Type="http://schemas.openxmlformats.org/officeDocument/2006/relationships/slideMaster" Target="/ppt/slideMasters/slideMaster1.xml" Id="Rcb122c7d01b149cd" /><Relationship Type="http://schemas.openxmlformats.org/officeDocument/2006/relationships/notesMaster" Target="/ppt/notesMasters/notesMaster1.xml" Id="R7406cff7eefb42c7" /><Relationship Type="http://schemas.openxmlformats.org/officeDocument/2006/relationships/presProps" Target="/ppt/presProps.xml" Id="R9149878a4dc5485d" /><Relationship Type="http://schemas.openxmlformats.org/officeDocument/2006/relationships/tableStyles" Target="/ppt/tableStyles.xml" Id="R9acc18de3bf14143" /><Relationship Type="http://schemas.openxmlformats.org/officeDocument/2006/relationships/slide" Target="/ppt/slides/slide1.xml" Id="Rbe3e85652b24401c" /><Relationship Type="http://schemas.openxmlformats.org/officeDocument/2006/relationships/slide" Target="/ppt/slides/slide2.xml" Id="R29132b300050449c" /><Relationship Type="http://schemas.openxmlformats.org/officeDocument/2006/relationships/slide" Target="/ppt/slides/slide3.xml" Id="Rde794d82c7b34943" /><Relationship Type="http://schemas.openxmlformats.org/officeDocument/2006/relationships/slide" Target="/ppt/slides/slide4.xml" Id="Re8dd449af5804f6d" /><Relationship Type="http://schemas.openxmlformats.org/officeDocument/2006/relationships/slide" Target="/ppt/slides/slide5.xml" Id="R13177f22e0de4c66" /><Relationship Type="http://schemas.openxmlformats.org/officeDocument/2006/relationships/slide" Target="/ppt/slides/slide6.xml" Id="Rbd3b1951365542c3" /><Relationship Type="http://schemas.openxmlformats.org/officeDocument/2006/relationships/slide" Target="/ppt/slides/slide7.xml" Id="Rda13e12170ee42b5" /><Relationship Type="http://schemas.openxmlformats.org/officeDocument/2006/relationships/slide" Target="/ppt/slides/slide8.xml" Id="R25f09f2303754b22" /><Relationship Type="http://schemas.openxmlformats.org/officeDocument/2006/relationships/slide" Target="/ppt/slides/slide9.xml" Id="R3537f006423c43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263d2cc01543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096510a83e4191" /><Relationship Type="http://schemas.openxmlformats.org/officeDocument/2006/relationships/notesMaster" Target="/ppt/notesMasters/notesMaster1.xml" Id="Rd5a0db5481fd4da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b5e8ca91364b6c" /><Relationship Type="http://schemas.openxmlformats.org/officeDocument/2006/relationships/notesMaster" Target="/ppt/notesMasters/notesMaster1.xml" Id="R740106031aae4b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abb42eb48145f7" /><Relationship Type="http://schemas.openxmlformats.org/officeDocument/2006/relationships/notesMaster" Target="/ppt/notesMasters/notesMaster1.xml" Id="R9c6217fc5f2b4f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5ad95699894a90" /><Relationship Type="http://schemas.openxmlformats.org/officeDocument/2006/relationships/notesMaster" Target="/ppt/notesMasters/notesMaster1.xml" Id="R4d91b94b880042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debcdef8554228" /><Relationship Type="http://schemas.openxmlformats.org/officeDocument/2006/relationships/notesMaster" Target="/ppt/notesMasters/notesMaster1.xml" Id="Rb6398bf2882540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5a3f44cea84cbb" /><Relationship Type="http://schemas.openxmlformats.org/officeDocument/2006/relationships/notesMaster" Target="/ppt/notesMasters/notesMaster1.xml" Id="R68273ba25acd40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ed050149e74a0a" /><Relationship Type="http://schemas.openxmlformats.org/officeDocument/2006/relationships/notesMaster" Target="/ppt/notesMasters/notesMaster1.xml" Id="Rb9b7e5e8807b49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ac76376363c4708" /><Relationship Type="http://schemas.openxmlformats.org/officeDocument/2006/relationships/notesMaster" Target="/ppt/notesMasters/notesMaster1.xml" Id="Rfc07b21593114ca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c51459e992431a" /><Relationship Type="http://schemas.openxmlformats.org/officeDocument/2006/relationships/notesMaster" Target="/ppt/notesMasters/notesMaster1.xml" Id="R3a8ea1220e9c4a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来源与对应：原横版课件 02 的当前现象与下一步目标；分享对话中用户的 Qoder 使用观察。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来源与对应：分享对话中的工单 Excel 日报案例；数值来自虚构练习包，非客户数据。JSON 练习用来演示相同处理原则。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来源与对应：原海报、原横版课件 01 与 03 的核心公式、三步进阶与价值；价值表述为工程目标，未声称已测量收益。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来源与对应：分享对话中的二维模型与五步工单日报流程；恢复上一版遗漏的两层与两种执行方式的区分。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来源与对应：原横版课件 04 的完整二维分工矩阵与核心原则。关键口径仍由业务负责人确认；可变业务规则不全部写死在程序中。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来源与对应：原横版课件 05 的目录架构；标准必需入口与可选目录依据 Agent Skills 规范。inspect/transform/validate 为职责示例，练习包将三阶段收在 pipeline.py，未冒充包含三个同名脚本。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目录中的脚本是职责示例。真实下载练习按三阶段 pipeline.py 执行，未安装或验证目标同事的 Qoder。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来源与对应：分享对话中从成功任务到新 Chat 的完整步骤；当前官方 Qoder 技能操作指南。网页提供完整创建提示词与练习下载，不要求初学者先编程。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来源与对应：原横版课件 06 的 Discovery / Execution / Verification；分享正文中的正常、变更、异常三类案例。L0–L4 成熟度放入可选深入阅读。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来源与对应：用户取消五期培训安排后的自主实践与反馈要求；本会话指定张坚、李琦作为反馈联系人。</a:t>
            </a:r>
          </a:p>
          <a:p xmlns:a="http://schemas.openxmlformats.org/drawingml/2006/main">
            <a:r>
              <a:t>本课件依据原分享对话和原图片，用户要求保留知识主线与视觉。参考： https://agentskills.io/specification https://docs.qoder.com/zh/qoder/skills https://platform.claude.com/docs/en/agents-and-tools/agent-skills/best-practices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b051cb634d41c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045462591c408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2b12d2e4b24dc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dbbf9a3ab042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806733f3914c7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c052b202374f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35F4397-DFE9-49C4-A955-285936B3C40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9925746-D76C-4CE5-8751-BA91F9E4EF0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B006DBE-E580-4E6E-AC10-F00CFE0B80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57AF61-D8DE-49F3-BAB2-980AFFB291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58E5297-818C-4DED-AD50-15E68A432C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AEA5864-8088-478F-A6F2-69A2B306D5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7A05D7-6BD1-4927-9362-C6085F1683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F8CF8B0-0595-43A7-9E96-D82CAAFA3C4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426694-4D1D-4FCA-B680-D1A578C5F0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7AE02D9-B163-4579-9FC3-97F2A97B7B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93299f49db40bf" /><Relationship Type="http://schemas.openxmlformats.org/officeDocument/2006/relationships/slideLayout" Target="/ppt/slideLayouts/slideLayout1.xml" Id="R78123e6e910d48f9" /><Relationship Type="http://schemas.openxmlformats.org/officeDocument/2006/relationships/slideLayout" Target="/ppt/slideLayouts/slideLayout2.xml" Id="R50bef9cac3ce4f9a" /><Relationship Type="http://schemas.openxmlformats.org/officeDocument/2006/relationships/slideLayout" Target="/ppt/slideLayouts/slideLayout3.xml" Id="Redc34f7d14e44892" /><Relationship Type="http://schemas.openxmlformats.org/officeDocument/2006/relationships/slideLayout" Target="/ppt/slideLayouts/slideLayout4.xml" Id="Rb482765c041647e8" /><Relationship Type="http://schemas.openxmlformats.org/officeDocument/2006/relationships/slideLayout" Target="/ppt/slideLayouts/slideLayout5.xml" Id="R0be2be14583b4f84" /><Relationship Type="http://schemas.openxmlformats.org/officeDocument/2006/relationships/slideLayout" Target="/ppt/slideLayouts/slideLayout6.xml" Id="R7faad62bad5044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123e6e910d48f9"/>
    <p:sldLayoutId xmlns:r="http://schemas.openxmlformats.org/officeDocument/2006/relationships" id="2147483650" r:id="R50bef9cac3ce4f9a"/>
    <p:sldLayoutId xmlns:r="http://schemas.openxmlformats.org/officeDocument/2006/relationships" id="2147483651" r:id="Redc34f7d14e44892"/>
    <p:sldLayoutId xmlns:r="http://schemas.openxmlformats.org/officeDocument/2006/relationships" id="2147483652" r:id="Rb482765c041647e8"/>
    <p:sldLayoutId xmlns:r="http://schemas.openxmlformats.org/officeDocument/2006/relationships" id="2147483653" r:id="R0be2be14583b4f84"/>
    <p:sldLayoutId xmlns:r="http://schemas.openxmlformats.org/officeDocument/2006/relationships" id="2147483654" r:id="R7faad62bad5044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69e24ee48e4b7d" /><Relationship Type="http://schemas.openxmlformats.org/officeDocument/2006/relationships/image" Target="/ppt/media/image.png" Id="R30ea0d90332f4a0a" /><Relationship Type="http://schemas.openxmlformats.org/officeDocument/2006/relationships/notesSlide" Target="/ppt/notesSlides/notesSlide1.xml" Id="R9edd8aabfd6b44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0d643a2d8c4213" /><Relationship Type="http://schemas.openxmlformats.org/officeDocument/2006/relationships/image" Target="/ppt/media/image2.png" Id="R8ee17c18c7524f66" /><Relationship Type="http://schemas.openxmlformats.org/officeDocument/2006/relationships/notesSlide" Target="/ppt/notesSlides/notesSlide2.xml" Id="Rdc684c5cff174f6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ee63c4389c4a13" /><Relationship Type="http://schemas.openxmlformats.org/officeDocument/2006/relationships/image" Target="/ppt/media/image3.png" Id="R643567eb86ef46f7" /><Relationship Type="http://schemas.openxmlformats.org/officeDocument/2006/relationships/notesSlide" Target="/ppt/notesSlides/notesSlide3.xml" Id="R2938aa3cd22b48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cefe8e2b8446e" /><Relationship Type="http://schemas.openxmlformats.org/officeDocument/2006/relationships/image" Target="/ppt/media/image4.png" Id="R6a86d6cd1346439b" /><Relationship Type="http://schemas.openxmlformats.org/officeDocument/2006/relationships/notesSlide" Target="/ppt/notesSlides/notesSlide4.xml" Id="R1be869fa141b4f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2f3570b2944a59" /><Relationship Type="http://schemas.openxmlformats.org/officeDocument/2006/relationships/image" Target="/ppt/media/image5.png" Id="R82af03e1104a4398" /><Relationship Type="http://schemas.openxmlformats.org/officeDocument/2006/relationships/notesSlide" Target="/ppt/notesSlides/notesSlide5.xml" Id="Rbdbb2333e027482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b9b7f0f10c480a" /><Relationship Type="http://schemas.openxmlformats.org/officeDocument/2006/relationships/image" Target="/ppt/media/image6.png" Id="R580d3a83ac9e48ea" /><Relationship Type="http://schemas.openxmlformats.org/officeDocument/2006/relationships/notesSlide" Target="/ppt/notesSlides/notesSlide6.xml" Id="Re32c81cf8fd54e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e6e673b47b48be" /><Relationship Type="http://schemas.openxmlformats.org/officeDocument/2006/relationships/image" Target="/ppt/media/image7.png" Id="R96e4134661a1416c" /><Relationship Type="http://schemas.openxmlformats.org/officeDocument/2006/relationships/notesSlide" Target="/ppt/notesSlides/notesSlide7.xml" Id="R9d1c95f0058e4f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603d82973e418d" /><Relationship Type="http://schemas.openxmlformats.org/officeDocument/2006/relationships/image" Target="/ppt/media/image8.png" Id="Rdbff26293ec44ded" /><Relationship Type="http://schemas.openxmlformats.org/officeDocument/2006/relationships/notesSlide" Target="/ppt/notesSlides/notesSlide8.xml" Id="Rd824c771f1be45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49a9f4903d4fa8" /><Relationship Type="http://schemas.openxmlformats.org/officeDocument/2006/relationships/image" Target="/ppt/media/image9.png" Id="R3b581beafdce451f" /><Relationship Type="http://schemas.openxmlformats.org/officeDocument/2006/relationships/notesSlide" Target="/ppt/notesSlides/notesSlide9.xml" Id="Ra6c085a788da44c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18AE80-100B-4775-9F9E-CBFAB8EE04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ea0d90332f4a0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7DCE94A6-D00C-4409-8269-293C5AA0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87AC34-0EC6-47E0-968D-B4B2C0E0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为什么需要 Skill Engineering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B5FB7F3D-DD6C-48A7-AA13-743CB502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让一次成功的任务，沉淀为可复用、可验证、可迭代的团队能力</a:t>
            </a:r>
          </a:p>
        </p:txBody>
      </p:sp>
      <p:sp>
        <p:nvSpPr>
          <p:cNvPr id="5" name="panel-0">
            <a:extLst xmlns:a="http://schemas.openxmlformats.org/drawingml/2006/main">
              <a:ext uri="{FF2B5EF4-FFF2-40B4-BE49-F238E27FC236}">
                <a16:creationId xmlns:a16="http://schemas.microsoft.com/office/drawing/2014/main" id="{9512E4AC-8F30-44F2-B820-5278ACE7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19350"/>
            <a:ext cx="5353050" cy="29718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panel-0-label-band">
            <a:extLst xmlns:a="http://schemas.openxmlformats.org/drawingml/2006/main">
              <a:ext uri="{FF2B5EF4-FFF2-40B4-BE49-F238E27FC236}">
                <a16:creationId xmlns:a16="http://schemas.microsoft.com/office/drawing/2014/main" id="{AD546CEE-F99E-4805-A477-9011863C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19350"/>
            <a:ext cx="5353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panel-0-label">
            <a:extLst xmlns:a="http://schemas.openxmlformats.org/drawingml/2006/main">
              <a:ext uri="{FF2B5EF4-FFF2-40B4-BE49-F238E27FC236}">
                <a16:creationId xmlns:a16="http://schemas.microsoft.com/office/drawing/2014/main" id="{625A8DAA-0A68-4374-A72B-5F9AB422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95550"/>
            <a:ext cx="501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当前现象</a:t>
            </a:r>
          </a:p>
        </p:txBody>
      </p:sp>
      <p:sp>
        <p:nvSpPr>
          <p:cNvPr id="8" name="item-0-0-title">
            <a:extLst xmlns:a="http://schemas.openxmlformats.org/drawingml/2006/main">
              <a:ext uri="{FF2B5EF4-FFF2-40B4-BE49-F238E27FC236}">
                <a16:creationId xmlns:a16="http://schemas.microsoft.com/office/drawing/2014/main" id="{7DD842E1-043A-4648-B82C-AFADB942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09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已经开始使用 Qoder</a:t>
            </a:r>
          </a:p>
        </p:txBody>
      </p:sp>
      <p:sp>
        <p:nvSpPr>
          <p:cNvPr id="9" name="item-0-0-body">
            <a:extLst xmlns:a="http://schemas.openxmlformats.org/drawingml/2006/main">
              <a:ext uri="{FF2B5EF4-FFF2-40B4-BE49-F238E27FC236}">
                <a16:creationId xmlns:a16="http://schemas.microsoft.com/office/drawing/2014/main" id="{7BA2641A-CB73-41C5-B3E5-2F61B8AA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76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不少同事已把 AI 用到日常工作中</a:t>
            </a:r>
          </a:p>
        </p:txBody>
      </p:sp>
      <p:sp>
        <p:nvSpPr>
          <p:cNvPr id="10" name="item-0-1-title">
            <a:extLst xmlns:a="http://schemas.openxmlformats.org/drawingml/2006/main">
              <a:ext uri="{FF2B5EF4-FFF2-40B4-BE49-F238E27FC236}">
                <a16:creationId xmlns:a16="http://schemas.microsoft.com/office/drawing/2014/main" id="{715FDCF9-4CB4-49CC-9BC7-BBCED63F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81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数据处理是主要场景</a:t>
            </a:r>
          </a:p>
        </p:txBody>
      </p:sp>
      <p:sp>
        <p:nvSpPr>
          <p:cNvPr id="11" name="item-0-1-body">
            <a:extLst xmlns:a="http://schemas.openxmlformats.org/drawingml/2006/main">
              <a:ext uri="{FF2B5EF4-FFF2-40B4-BE49-F238E27FC236}">
                <a16:creationId xmlns:a16="http://schemas.microsoft.com/office/drawing/2014/main" id="{1BF3A6B2-C517-4CD4-8C75-1AA1D7C4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48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整理明细、汇总报表、解释结果</a:t>
            </a:r>
          </a:p>
        </p:txBody>
      </p:sp>
      <p:sp>
        <p:nvSpPr>
          <p:cNvPr id="12" name="item-0-2-title">
            <a:extLst xmlns:a="http://schemas.openxmlformats.org/drawingml/2006/main">
              <a:ext uri="{FF2B5EF4-FFF2-40B4-BE49-F238E27FC236}">
                <a16:creationId xmlns:a16="http://schemas.microsoft.com/office/drawing/2014/main" id="{5502C098-7098-49B7-B29C-23C8AFC99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52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主要仍通过 Chat 完成工作</a:t>
            </a:r>
          </a:p>
        </p:txBody>
      </p:sp>
      <p:sp>
        <p:nvSpPr>
          <p:cNvPr id="13" name="item-0-2-body">
            <a:extLst xmlns:a="http://schemas.openxmlformats.org/drawingml/2006/main">
              <a:ext uri="{FF2B5EF4-FFF2-40B4-BE49-F238E27FC236}">
                <a16:creationId xmlns:a16="http://schemas.microsoft.com/office/drawing/2014/main" id="{9C34325A-7AE4-4A65-AD8F-4FCFCA2B6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19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每次重新说明需求，再反复调整</a:t>
            </a:r>
          </a:p>
        </p:txBody>
      </p:sp>
      <p:sp>
        <p:nvSpPr>
          <p:cNvPr id="14" name="item-0-3-title">
            <a:extLst xmlns:a="http://schemas.openxmlformats.org/drawingml/2006/main">
              <a:ext uri="{FF2B5EF4-FFF2-40B4-BE49-F238E27FC236}">
                <a16:creationId xmlns:a16="http://schemas.microsoft.com/office/drawing/2014/main" id="{CEFD13B4-58BA-4DC2-8180-D2CE9D66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24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成功经验尚未稳定沉淀</a:t>
            </a:r>
          </a:p>
        </p:txBody>
      </p:sp>
      <p:sp>
        <p:nvSpPr>
          <p:cNvPr id="15" name="item-0-3-body">
            <a:extLst xmlns:a="http://schemas.openxmlformats.org/drawingml/2006/main">
              <a:ext uri="{FF2B5EF4-FFF2-40B4-BE49-F238E27FC236}">
                <a16:creationId xmlns:a16="http://schemas.microsoft.com/office/drawing/2014/main" id="{F58D47CE-B75A-4711-86F5-EE58AE50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换一个 Chat，往往又要从头解释</a:t>
            </a:r>
          </a:p>
        </p:txBody>
      </p:sp>
      <p:sp>
        <p:nvSpPr>
          <p:cNvPr id="16" name="panel-1">
            <a:extLst xmlns:a="http://schemas.openxmlformats.org/drawingml/2006/main">
              <a:ext uri="{FF2B5EF4-FFF2-40B4-BE49-F238E27FC236}">
                <a16:creationId xmlns:a16="http://schemas.microsoft.com/office/drawing/2014/main" id="{4F6B7DCD-D1FE-4BFA-833E-0FCFB57F3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19350"/>
            <a:ext cx="5353050" cy="29718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7" name="panel-1-label-band">
            <a:extLst xmlns:a="http://schemas.openxmlformats.org/drawingml/2006/main">
              <a:ext uri="{FF2B5EF4-FFF2-40B4-BE49-F238E27FC236}">
                <a16:creationId xmlns:a16="http://schemas.microsoft.com/office/drawing/2014/main" id="{1B9E7788-A5FE-4A11-B98D-B402E01E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19350"/>
            <a:ext cx="5353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panel-1-label">
            <a:extLst xmlns:a="http://schemas.openxmlformats.org/drawingml/2006/main">
              <a:ext uri="{FF2B5EF4-FFF2-40B4-BE49-F238E27FC236}">
                <a16:creationId xmlns:a16="http://schemas.microsoft.com/office/drawing/2014/main" id="{C659A173-845D-42A3-8F2C-E7353B3D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95550"/>
            <a:ext cx="501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下一步目标</a:t>
            </a:r>
          </a:p>
        </p:txBody>
      </p:sp>
      <p:sp>
        <p:nvSpPr>
          <p:cNvPr id="19" name="item-1-0-title">
            <a:extLst xmlns:a="http://schemas.openxmlformats.org/drawingml/2006/main">
              <a:ext uri="{FF2B5EF4-FFF2-40B4-BE49-F238E27FC236}">
                <a16:creationId xmlns:a16="http://schemas.microsoft.com/office/drawing/2014/main" id="{F8F1C33D-7702-43D4-A868-2395A992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09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感知 Skill 的作用</a:t>
            </a:r>
          </a:p>
        </p:txBody>
      </p:sp>
      <p:sp>
        <p:nvSpPr>
          <p:cNvPr id="20" name="item-1-0-body">
            <a:extLst xmlns:a="http://schemas.openxmlformats.org/drawingml/2006/main">
              <a:ext uri="{FF2B5EF4-FFF2-40B4-BE49-F238E27FC236}">
                <a16:creationId xmlns:a16="http://schemas.microsoft.com/office/drawing/2014/main" id="{4D5DBCE7-5E8C-49B6-8852-E3492599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76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看见流程和规则复用带来的价值</a:t>
            </a:r>
          </a:p>
        </p:txBody>
      </p:sp>
      <p:sp>
        <p:nvSpPr>
          <p:cNvPr id="21" name="item-1-1-title">
            <a:extLst xmlns:a="http://schemas.openxmlformats.org/drawingml/2006/main">
              <a:ext uri="{FF2B5EF4-FFF2-40B4-BE49-F238E27FC236}">
                <a16:creationId xmlns:a16="http://schemas.microsoft.com/office/drawing/2014/main" id="{BF57E48A-47F4-44E1-9B78-2CDE4DAB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581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一次性完成成为可复用能力</a:t>
            </a:r>
          </a:p>
        </p:txBody>
      </p:sp>
      <p:sp>
        <p:nvSpPr>
          <p:cNvPr id="22" name="item-1-1-body">
            <a:extLst xmlns:a="http://schemas.openxmlformats.org/drawingml/2006/main">
              <a:ext uri="{FF2B5EF4-FFF2-40B4-BE49-F238E27FC236}">
                <a16:creationId xmlns:a16="http://schemas.microsoft.com/office/drawing/2014/main" id="{61612D31-3C75-461F-9379-E74057FB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48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把成功方法留在完整的能力包中</a:t>
            </a:r>
          </a:p>
        </p:txBody>
      </p:sp>
      <p:sp>
        <p:nvSpPr>
          <p:cNvPr id="23" name="item-1-2-title">
            <a:extLst xmlns:a="http://schemas.openxmlformats.org/drawingml/2006/main">
              <a:ext uri="{FF2B5EF4-FFF2-40B4-BE49-F238E27FC236}">
                <a16:creationId xmlns:a16="http://schemas.microsoft.com/office/drawing/2014/main" id="{391735C6-FF8F-4646-89CF-34A77C0F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1529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个人经验成为团队共同方法</a:t>
            </a:r>
          </a:p>
        </p:txBody>
      </p:sp>
      <p:sp>
        <p:nvSpPr>
          <p:cNvPr id="24" name="item-1-2-body">
            <a:extLst xmlns:a="http://schemas.openxmlformats.org/drawingml/2006/main">
              <a:ext uri="{FF2B5EF4-FFF2-40B4-BE49-F238E27FC236}">
                <a16:creationId xmlns:a16="http://schemas.microsoft.com/office/drawing/2014/main" id="{CF88CB55-549D-44E5-86DF-74377992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4196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让另一位同事也能按同一口径完成</a:t>
            </a:r>
          </a:p>
        </p:txBody>
      </p:sp>
      <p:sp>
        <p:nvSpPr>
          <p:cNvPr id="25" name="item-1-3-title">
            <a:extLst xmlns:a="http://schemas.openxmlformats.org/drawingml/2006/main">
              <a:ext uri="{FF2B5EF4-FFF2-40B4-BE49-F238E27FC236}">
                <a16:creationId xmlns:a16="http://schemas.microsoft.com/office/drawing/2014/main" id="{1AB665EE-8153-405B-BD40-B33FA51C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724400"/>
            <a:ext cx="4933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形成共同的工程语言</a:t>
            </a:r>
          </a:p>
        </p:txBody>
      </p:sp>
      <p:sp>
        <p:nvSpPr>
          <p:cNvPr id="26" name="item-1-3-body">
            <a:extLst xmlns:a="http://schemas.openxmlformats.org/drawingml/2006/main">
              <a:ext uri="{FF2B5EF4-FFF2-40B4-BE49-F238E27FC236}">
                <a16:creationId xmlns:a16="http://schemas.microsoft.com/office/drawing/2014/main" id="{DC9AE5B5-54F7-4DD7-BBBE-857D0E5E4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991100"/>
            <a:ext cx="4933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知道如何设计、执行、验证和改进</a:t>
            </a:r>
          </a:p>
        </p:txBody>
      </p:sp>
      <p:sp>
        <p:nvSpPr>
          <p:cNvPr id="27" name="flow-arrow">
            <a:extLst xmlns:a="http://schemas.openxmlformats.org/drawingml/2006/main">
              <a:ext uri="{FF2B5EF4-FFF2-40B4-BE49-F238E27FC236}">
                <a16:creationId xmlns:a16="http://schemas.microsoft.com/office/drawing/2014/main" id="{6840E2D9-D426-4870-91A4-01F9B77D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705225"/>
            <a:ext cx="342900" cy="4191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53D64EE2-DC72-40E4-B168-BAFD7262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9" name="takeaway">
            <a:extLst xmlns:a="http://schemas.openxmlformats.org/drawingml/2006/main">
              <a:ext uri="{FF2B5EF4-FFF2-40B4-BE49-F238E27FC236}">
                <a16:creationId xmlns:a16="http://schemas.microsoft.com/office/drawing/2014/main" id="{A4A786CA-19A7-43A0-8902-958E4D8F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把 Chat 中成功的方法沉淀为 Skill，再通过验证与复用完善它。</a:t>
            </a:r>
          </a:p>
        </p:txBody>
      </p:sp>
      <p:sp>
        <p:nvSpPr>
          <p:cNvPr id="30" name="byline">
            <a:extLst xmlns:a="http://schemas.openxmlformats.org/drawingml/2006/main">
              <a:ext uri="{FF2B5EF4-FFF2-40B4-BE49-F238E27FC236}">
                <a16:creationId xmlns:a16="http://schemas.microsoft.com/office/drawing/2014/main" id="{3F58337B-D413-471F-9A1F-B157FC34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1" name="page">
            <a:extLst xmlns:a="http://schemas.openxmlformats.org/drawingml/2006/main">
              <a:ext uri="{FF2B5EF4-FFF2-40B4-BE49-F238E27FC236}">
                <a16:creationId xmlns:a16="http://schemas.microsoft.com/office/drawing/2014/main" id="{C2A8B3F4-7430-4CE9-AB1F-41B49959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01 / 09</a:t>
            </a:r>
          </a:p>
        </p:txBody>
      </p:sp>
    </p:spTree>
    <p:extLst>
      <p:ext uri="{BB962C8B-B14F-4D97-AF65-F5344CB8AC3E}">
        <p14:creationId xmlns:p14="http://schemas.microsoft.com/office/powerpoint/2010/main" val="8135846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CCEC90-0E76-4655-B491-19FCFF56FB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e17c18c7524f6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5E83B527-2297-4C43-A358-98617B45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FD229D-97C3-4113-90ED-39FB456C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从一次数据处理任务说起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1C0158DC-95FB-431F-9A4E-79D9B2F7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收到客户的一份工单明细，需要生成每日运营报表。</a:t>
            </a:r>
          </a:p>
        </p:txBody>
      </p:sp>
      <p:sp>
        <p:nvSpPr>
          <p:cNvPr id="5" name="input-label">
            <a:extLst xmlns:a="http://schemas.openxmlformats.org/drawingml/2006/main">
              <a:ext uri="{FF2B5EF4-FFF2-40B4-BE49-F238E27FC236}">
                <a16:creationId xmlns:a16="http://schemas.microsoft.com/office/drawing/2014/main" id="{5CF91878-9677-481C-835D-D331A125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619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同样的日报，每次都在重复这些说明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918E7-8C57-4161-9806-626C269FE1B8}"/>
              </a:ext>
            </a:extLst>
          </p:cNvPr>
          <p:cNvGraphicFramePr/>
          <p:nvPr/>
        </p:nvGraphicFramePr>
        <p:xfrm>
          <a:off xmlns:a="http://schemas.openxmlformats.org/drawingml/2006/main" x="457200" y="2867025"/>
          <a:ext xmlns:a="http://schemas.openxmlformats.org/drawingml/2006/main" cx="5429250" cy="2324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57350"/>
                <a:gridCol w="3771900"/>
              </a:tblGrid>
              <a:tr h="45720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要说明什么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本次规则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57150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统计范围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10 月 10 日创建的工单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去重方式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按工单 ID；内容冲突时停止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38175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统计口径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完成、待处理、完成单平均耗时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case-panel-0">
            <a:extLst xmlns:a="http://schemas.openxmlformats.org/drawingml/2006/main">
              <a:ext uri="{FF2B5EF4-FFF2-40B4-BE49-F238E27FC236}">
                <a16:creationId xmlns:a16="http://schemas.microsoft.com/office/drawing/2014/main" id="{55DEA967-9C23-4049-AF73-F30C831F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19350"/>
            <a:ext cx="2686050" cy="2771775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8" name="case-panel-0-label-band">
            <a:extLst xmlns:a="http://schemas.openxmlformats.org/drawingml/2006/main">
              <a:ext uri="{FF2B5EF4-FFF2-40B4-BE49-F238E27FC236}">
                <a16:creationId xmlns:a16="http://schemas.microsoft.com/office/drawing/2014/main" id="{54D80D28-78AA-4D72-8DA2-3BCB73D7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19350"/>
            <a:ext cx="2686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9" name="case-panel-0-label">
            <a:extLst xmlns:a="http://schemas.openxmlformats.org/drawingml/2006/main">
              <a:ext uri="{FF2B5EF4-FFF2-40B4-BE49-F238E27FC236}">
                <a16:creationId xmlns:a16="http://schemas.microsoft.com/office/drawing/2014/main" id="{F61F4563-69D0-4C5A-AC55-B17340BB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95550"/>
            <a:ext cx="2343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一次 Chat</a:t>
            </a:r>
          </a:p>
        </p:txBody>
      </p:sp>
      <p:sp>
        <p:nvSpPr>
          <p:cNvPr id="10" name="case-0-0-title">
            <a:extLst xmlns:a="http://schemas.openxmlformats.org/drawingml/2006/main">
              <a:ext uri="{FF2B5EF4-FFF2-40B4-BE49-F238E27FC236}">
                <a16:creationId xmlns:a16="http://schemas.microsoft.com/office/drawing/2014/main" id="{D445684E-7F48-4BD8-8640-94EE009A9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04800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解释需求</a:t>
            </a:r>
          </a:p>
        </p:txBody>
      </p:sp>
      <p:sp>
        <p:nvSpPr>
          <p:cNvPr id="11" name="case-0-0-body">
            <a:extLst xmlns:a="http://schemas.openxmlformats.org/drawingml/2006/main">
              <a:ext uri="{FF2B5EF4-FFF2-40B4-BE49-F238E27FC236}">
                <a16:creationId xmlns:a16="http://schemas.microsoft.com/office/drawing/2014/main" id="{E5E711D8-ED3A-46E7-A353-35295916A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34327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确认日期、字段和规则</a:t>
            </a:r>
          </a:p>
        </p:txBody>
      </p:sp>
      <p:sp>
        <p:nvSpPr>
          <p:cNvPr id="12" name="case-0-1-title">
            <a:extLst xmlns:a="http://schemas.openxmlformats.org/drawingml/2006/main">
              <a:ext uri="{FF2B5EF4-FFF2-40B4-BE49-F238E27FC236}">
                <a16:creationId xmlns:a16="http://schemas.microsoft.com/office/drawing/2014/main" id="{52E94BA3-F09C-4097-BFC9-D29FF50F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1475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反复调整</a:t>
            </a:r>
          </a:p>
        </p:txBody>
      </p:sp>
      <p:sp>
        <p:nvSpPr>
          <p:cNvPr id="13" name="case-0-1-body">
            <a:extLst xmlns:a="http://schemas.openxmlformats.org/drawingml/2006/main">
              <a:ext uri="{FF2B5EF4-FFF2-40B4-BE49-F238E27FC236}">
                <a16:creationId xmlns:a16="http://schemas.microsoft.com/office/drawing/2014/main" id="{E235B66A-1D83-4C03-9ADA-E5AC67F6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1002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检查去重与计算是否正确</a:t>
            </a:r>
          </a:p>
        </p:txBody>
      </p:sp>
      <p:sp>
        <p:nvSpPr>
          <p:cNvPr id="14" name="case-0-2-title">
            <a:extLst xmlns:a="http://schemas.openxmlformats.org/drawingml/2006/main">
              <a:ext uri="{FF2B5EF4-FFF2-40B4-BE49-F238E27FC236}">
                <a16:creationId xmlns:a16="http://schemas.microsoft.com/office/drawing/2014/main" id="{D1656867-BAE7-48A1-BE00-2C93943EC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38150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交付一次</a:t>
            </a:r>
          </a:p>
        </p:txBody>
      </p:sp>
      <p:sp>
        <p:nvSpPr>
          <p:cNvPr id="15" name="case-0-2-body">
            <a:extLst xmlns:a="http://schemas.openxmlformats.org/drawingml/2006/main">
              <a:ext uri="{FF2B5EF4-FFF2-40B4-BE49-F238E27FC236}">
                <a16:creationId xmlns:a16="http://schemas.microsoft.com/office/drawing/2014/main" id="{455BB14E-67BA-44BA-BD39-06E8BCB4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7677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方法仍留在这次对话里</a:t>
            </a:r>
          </a:p>
        </p:txBody>
      </p:sp>
      <p:sp>
        <p:nvSpPr>
          <p:cNvPr id="16" name="case-panel-1">
            <a:extLst xmlns:a="http://schemas.openxmlformats.org/drawingml/2006/main">
              <a:ext uri="{FF2B5EF4-FFF2-40B4-BE49-F238E27FC236}">
                <a16:creationId xmlns:a16="http://schemas.microsoft.com/office/drawing/2014/main" id="{D39D3AE4-0D0E-4A84-8AEC-47A616CA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419350"/>
            <a:ext cx="2686050" cy="2771775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7" name="case-panel-1-label-band">
            <a:extLst xmlns:a="http://schemas.openxmlformats.org/drawingml/2006/main">
              <a:ext uri="{FF2B5EF4-FFF2-40B4-BE49-F238E27FC236}">
                <a16:creationId xmlns:a16="http://schemas.microsoft.com/office/drawing/2014/main" id="{021FA2BC-986F-4D51-A3BF-90E8D9FF5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419350"/>
            <a:ext cx="26860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case-panel-1-label">
            <a:extLst xmlns:a="http://schemas.openxmlformats.org/drawingml/2006/main">
              <a:ext uri="{FF2B5EF4-FFF2-40B4-BE49-F238E27FC236}">
                <a16:creationId xmlns:a16="http://schemas.microsoft.com/office/drawing/2014/main" id="{1DFB9CEF-919B-4324-A0CA-557D4417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2495550"/>
            <a:ext cx="2343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留下 Skill</a:t>
            </a:r>
          </a:p>
        </p:txBody>
      </p:sp>
      <p:sp>
        <p:nvSpPr>
          <p:cNvPr id="19" name="case-1-0-title">
            <a:extLst xmlns:a="http://schemas.openxmlformats.org/drawingml/2006/main">
              <a:ext uri="{FF2B5EF4-FFF2-40B4-BE49-F238E27FC236}">
                <a16:creationId xmlns:a16="http://schemas.microsoft.com/office/drawing/2014/main" id="{4C8959B8-AEAA-413A-94CA-58867A6E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04800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流程说明</a:t>
            </a:r>
          </a:p>
        </p:txBody>
      </p:sp>
      <p:sp>
        <p:nvSpPr>
          <p:cNvPr id="20" name="case-1-0-body">
            <a:extLst xmlns:a="http://schemas.openxmlformats.org/drawingml/2006/main">
              <a:ext uri="{FF2B5EF4-FFF2-40B4-BE49-F238E27FC236}">
                <a16:creationId xmlns:a16="http://schemas.microsoft.com/office/drawing/2014/main" id="{0B0C19AE-4FBF-4223-ABF8-F915AD40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34327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规定输入检查与交付顺序</a:t>
            </a:r>
          </a:p>
        </p:txBody>
      </p:sp>
      <p:sp>
        <p:nvSpPr>
          <p:cNvPr id="21" name="case-1-1-title">
            <a:extLst xmlns:a="http://schemas.openxmlformats.org/drawingml/2006/main">
              <a:ext uri="{FF2B5EF4-FFF2-40B4-BE49-F238E27FC236}">
                <a16:creationId xmlns:a16="http://schemas.microsoft.com/office/drawing/2014/main" id="{2E8EB5DC-246D-4CA5-A300-CF9F1B80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371475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业务规则</a:t>
            </a:r>
          </a:p>
        </p:txBody>
      </p:sp>
      <p:sp>
        <p:nvSpPr>
          <p:cNvPr id="22" name="case-1-1-body">
            <a:extLst xmlns:a="http://schemas.openxmlformats.org/drawingml/2006/main">
              <a:ext uri="{FF2B5EF4-FFF2-40B4-BE49-F238E27FC236}">
                <a16:creationId xmlns:a16="http://schemas.microsoft.com/office/drawing/2014/main" id="{29BE9BF2-EF5B-496C-86F4-58DADA00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01002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固定去重、日期和统计口径</a:t>
            </a:r>
          </a:p>
        </p:txBody>
      </p:sp>
      <p:sp>
        <p:nvSpPr>
          <p:cNvPr id="23" name="case-1-2-title">
            <a:extLst xmlns:a="http://schemas.openxmlformats.org/drawingml/2006/main">
              <a:ext uri="{FF2B5EF4-FFF2-40B4-BE49-F238E27FC236}">
                <a16:creationId xmlns:a16="http://schemas.microsoft.com/office/drawing/2014/main" id="{7A748F13-9306-44C3-B3E3-AEC39070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381500"/>
            <a:ext cx="2362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处理与校验</a:t>
            </a:r>
          </a:p>
        </p:txBody>
      </p:sp>
      <p:sp>
        <p:nvSpPr>
          <p:cNvPr id="24" name="case-1-2-body">
            <a:extLst xmlns:a="http://schemas.openxmlformats.org/drawingml/2006/main">
              <a:ext uri="{FF2B5EF4-FFF2-40B4-BE49-F238E27FC236}">
                <a16:creationId xmlns:a16="http://schemas.microsoft.com/office/drawing/2014/main" id="{DE83D6E5-C345-4451-B57A-A8EDB1D9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676775"/>
            <a:ext cx="23622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保存可调用的计算脚本</a:t>
            </a:r>
          </a:p>
        </p:txBody>
      </p:sp>
      <p:sp>
        <p:nvSpPr>
          <p:cNvPr id="25" name="case-result">
            <a:extLst xmlns:a="http://schemas.openxmlformats.org/drawingml/2006/main">
              <a:ext uri="{FF2B5EF4-FFF2-40B4-BE49-F238E27FC236}">
                <a16:creationId xmlns:a16="http://schemas.microsoft.com/office/drawing/2014/main" id="{E2DF43C5-5516-45C6-8426-82E57A10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14950"/>
            <a:ext cx="112776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教学示例：5 单，完成 3 单、待处理 2 单；完成单平均耗时 65 分钟。</a:t>
            </a:r>
          </a:p>
        </p:txBody>
      </p:sp>
      <p:sp>
        <p:nvSpPr>
          <p:cNvPr id="26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5C61173C-6C9F-4F3F-BA71-1737755D9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7" name="takeaway">
            <a:extLst xmlns:a="http://schemas.openxmlformats.org/drawingml/2006/main">
              <a:ext uri="{FF2B5EF4-FFF2-40B4-BE49-F238E27FC236}">
                <a16:creationId xmlns:a16="http://schemas.microsoft.com/office/drawing/2014/main" id="{131263BC-EE8B-4166-A4AD-E46EF46E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下一次提供新数据与统计日期，沿用同一流程和口径，再核对结果。</a:t>
            </a:r>
          </a:p>
        </p:txBody>
      </p:sp>
      <p:sp>
        <p:nvSpPr>
          <p:cNvPr id="28" name="byline">
            <a:extLst xmlns:a="http://schemas.openxmlformats.org/drawingml/2006/main">
              <a:ext uri="{FF2B5EF4-FFF2-40B4-BE49-F238E27FC236}">
                <a16:creationId xmlns:a16="http://schemas.microsoft.com/office/drawing/2014/main" id="{211AD5A0-C549-4CF4-81A8-C5449F3E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9" name="page">
            <a:extLst xmlns:a="http://schemas.openxmlformats.org/drawingml/2006/main">
              <a:ext uri="{FF2B5EF4-FFF2-40B4-BE49-F238E27FC236}">
                <a16:creationId xmlns:a16="http://schemas.microsoft.com/office/drawing/2014/main" id="{3580305E-691C-481A-B2EC-FE82D3CC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02 / 09</a:t>
            </a:r>
          </a:p>
        </p:txBody>
      </p:sp>
    </p:spTree>
    <p:extLst>
      <p:ext uri="{BB962C8B-B14F-4D97-AF65-F5344CB8AC3E}">
        <p14:creationId xmlns:p14="http://schemas.microsoft.com/office/powerpoint/2010/main" val="17162493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1DB3E03-FAFE-453A-8651-4F1A6BE830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567eb86ef46f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4244E312-985D-438C-BBF7-F4D66ECF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F8058C-8A22-4F2F-864C-3270D698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Chat、Skill、Skill Engineering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ECA4138E-B8FD-4321-93B6-5DA804E5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把一次成功的任务，转化成能跨对话复用、执行关键操作、具备验证机制的工作能力。</a:t>
            </a:r>
          </a:p>
        </p:txBody>
      </p:sp>
      <p:sp>
        <p:nvSpPr>
          <p:cNvPr id="5" name="formula-panel">
            <a:extLst xmlns:a="http://schemas.openxmlformats.org/drawingml/2006/main">
              <a:ext uri="{FF2B5EF4-FFF2-40B4-BE49-F238E27FC236}">
                <a16:creationId xmlns:a16="http://schemas.microsoft.com/office/drawing/2014/main" id="{0E65259B-E07B-49CE-A0F7-08CC6C53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43150"/>
            <a:ext cx="11277600" cy="942975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3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formula">
            <a:extLst xmlns:a="http://schemas.openxmlformats.org/drawingml/2006/main">
              <a:ext uri="{FF2B5EF4-FFF2-40B4-BE49-F238E27FC236}">
                <a16:creationId xmlns:a16="http://schemas.microsoft.com/office/drawing/2014/main" id="{1BE04067-71C5-4C06-8B39-0B54EE01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11001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Engineering = Skill Design + Deterministic Execution + Validation + Evaluation + Reuse</a:t>
            </a:r>
          </a:p>
        </p:txBody>
      </p:sp>
      <p:sp>
        <p:nvSpPr>
          <p:cNvPr id="7" name="formula-zh-0">
            <a:extLst xmlns:a="http://schemas.openxmlformats.org/drawingml/2006/main">
              <a:ext uri="{FF2B5EF4-FFF2-40B4-BE49-F238E27FC236}">
                <a16:creationId xmlns:a16="http://schemas.microsoft.com/office/drawing/2014/main" id="{D94295C1-354E-412A-94CA-F71D3E83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技能设计</a:t>
            </a:r>
          </a:p>
        </p:txBody>
      </p:sp>
      <p:sp>
        <p:nvSpPr>
          <p:cNvPr id="8" name="formula-zh-1">
            <a:extLst xmlns:a="http://schemas.openxmlformats.org/drawingml/2006/main">
              <a:ext uri="{FF2B5EF4-FFF2-40B4-BE49-F238E27FC236}">
                <a16:creationId xmlns:a16="http://schemas.microsoft.com/office/drawing/2014/main" id="{96540913-C8C3-4D8F-9C85-C12729AAB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822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确定性执行</a:t>
            </a:r>
          </a:p>
        </p:txBody>
      </p:sp>
      <p:sp>
        <p:nvSpPr>
          <p:cNvPr id="9" name="formula-zh-2">
            <a:extLst xmlns:a="http://schemas.openxmlformats.org/drawingml/2006/main">
              <a:ext uri="{FF2B5EF4-FFF2-40B4-BE49-F238E27FC236}">
                <a16:creationId xmlns:a16="http://schemas.microsoft.com/office/drawing/2014/main" id="{AE6787F4-6D47-4E49-BD66-78885AFF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结果验证</a:t>
            </a:r>
          </a:p>
        </p:txBody>
      </p:sp>
      <p:sp>
        <p:nvSpPr>
          <p:cNvPr id="10" name="formula-zh-3">
            <a:extLst xmlns:a="http://schemas.openxmlformats.org/drawingml/2006/main">
              <a:ext uri="{FF2B5EF4-FFF2-40B4-BE49-F238E27FC236}">
                <a16:creationId xmlns:a16="http://schemas.microsoft.com/office/drawing/2014/main" id="{565CFF97-1A38-46DC-A949-595A7EEC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效果评估</a:t>
            </a:r>
          </a:p>
        </p:txBody>
      </p:sp>
      <p:sp>
        <p:nvSpPr>
          <p:cNvPr id="11" name="formula-zh-4">
            <a:extLst xmlns:a="http://schemas.openxmlformats.org/drawingml/2006/main">
              <a:ext uri="{FF2B5EF4-FFF2-40B4-BE49-F238E27FC236}">
                <a16:creationId xmlns:a16="http://schemas.microsoft.com/office/drawing/2014/main" id="{120CCE74-23A0-4060-93E7-4F2A4FDC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275" y="28956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复用传播</a:t>
            </a:r>
          </a:p>
        </p:txBody>
      </p:sp>
      <p:sp>
        <p:nvSpPr>
          <p:cNvPr id="12" name="progression-0">
            <a:extLst xmlns:a="http://schemas.openxmlformats.org/drawingml/2006/main">
              <a:ext uri="{FF2B5EF4-FFF2-40B4-BE49-F238E27FC236}">
                <a16:creationId xmlns:a16="http://schemas.microsoft.com/office/drawing/2014/main" id="{42EB5D88-4C6B-4BD6-AAA4-E05E5818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3" name="progression-0-title">
            <a:extLst xmlns:a="http://schemas.openxmlformats.org/drawingml/2006/main">
              <a:ext uri="{FF2B5EF4-FFF2-40B4-BE49-F238E27FC236}">
                <a16:creationId xmlns:a16="http://schemas.microsoft.com/office/drawing/2014/main" id="{878A31BA-DEF9-4DBD-A715-27FABE69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Chat 使用</a:t>
            </a:r>
          </a:p>
        </p:txBody>
      </p:sp>
      <p:sp>
        <p:nvSpPr>
          <p:cNvPr id="14" name="progression-0-sub">
            <a:extLst xmlns:a="http://schemas.openxmlformats.org/drawingml/2006/main">
              <a:ext uri="{FF2B5EF4-FFF2-40B4-BE49-F238E27FC236}">
                <a16:creationId xmlns:a16="http://schemas.microsoft.com/office/drawing/2014/main" id="{DCF6A5D8-88F5-4143-9719-A565D4D96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单次完成任务</a:t>
            </a:r>
          </a:p>
        </p:txBody>
      </p:sp>
      <p:sp>
        <p:nvSpPr>
          <p:cNvPr id="15" name="progression-0-body">
            <a:extLst xmlns:a="http://schemas.openxmlformats.org/drawingml/2006/main">
              <a:ext uri="{FF2B5EF4-FFF2-40B4-BE49-F238E27FC236}">
                <a16:creationId xmlns:a16="http://schemas.microsoft.com/office/drawing/2014/main" id="{F9FD2DE9-C200-40D4-BF9A-6D61DDFA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提出问题，获得答案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解决当下的任务</a:t>
            </a:r>
          </a:p>
        </p:txBody>
      </p:sp>
      <p:sp>
        <p:nvSpPr>
          <p:cNvPr id="16" name="flow-arrow">
            <a:extLst xmlns:a="http://schemas.openxmlformats.org/drawingml/2006/main">
              <a:ext uri="{FF2B5EF4-FFF2-40B4-BE49-F238E27FC236}">
                <a16:creationId xmlns:a16="http://schemas.microsoft.com/office/drawing/2014/main" id="{BCA7E142-DDCF-4921-8FB7-C257488EC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4324350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rogression-1">
            <a:extLst xmlns:a="http://schemas.openxmlformats.org/drawingml/2006/main">
              <a:ext uri="{FF2B5EF4-FFF2-40B4-BE49-F238E27FC236}">
                <a16:creationId xmlns:a16="http://schemas.microsoft.com/office/drawing/2014/main" id="{1A1B1A96-EA69-4ABE-9F65-8EF98B7F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progression-1-title">
            <a:extLst xmlns:a="http://schemas.openxmlformats.org/drawingml/2006/main">
              <a:ext uri="{FF2B5EF4-FFF2-40B4-BE49-F238E27FC236}">
                <a16:creationId xmlns:a16="http://schemas.microsoft.com/office/drawing/2014/main" id="{90204A69-069B-4534-AF89-E5721C58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使用</a:t>
            </a:r>
          </a:p>
        </p:txBody>
      </p:sp>
      <p:sp>
        <p:nvSpPr>
          <p:cNvPr id="19" name="progression-1-sub">
            <a:extLst xmlns:a="http://schemas.openxmlformats.org/drawingml/2006/main">
              <a:ext uri="{FF2B5EF4-FFF2-40B4-BE49-F238E27FC236}">
                <a16:creationId xmlns:a16="http://schemas.microsoft.com/office/drawing/2014/main" id="{4BD334FD-603C-43FF-BDAA-EB03F411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复用已有能力</a:t>
            </a:r>
          </a:p>
        </p:txBody>
      </p:sp>
      <p:sp>
        <p:nvSpPr>
          <p:cNvPr id="20" name="progression-1-body">
            <a:extLst xmlns:a="http://schemas.openxmlformats.org/drawingml/2006/main">
              <a:ext uri="{FF2B5EF4-FFF2-40B4-BE49-F238E27FC236}">
                <a16:creationId xmlns:a16="http://schemas.microsoft.com/office/drawing/2014/main" id="{C96408FC-1503-4562-B2A9-4140586D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调用已沉淀的流程和资源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按约定方法完成任务</a:t>
            </a:r>
          </a:p>
        </p:txBody>
      </p:sp>
      <p:sp>
        <p:nvSpPr>
          <p:cNvPr id="21" name="flow-arrow">
            <a:extLst xmlns:a="http://schemas.openxmlformats.org/drawingml/2006/main">
              <a:ext uri="{FF2B5EF4-FFF2-40B4-BE49-F238E27FC236}">
                <a16:creationId xmlns:a16="http://schemas.microsoft.com/office/drawing/2014/main" id="{D04A98CA-37E4-4F2D-B1B9-9242825B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324350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progression-2">
            <a:extLst xmlns:a="http://schemas.openxmlformats.org/drawingml/2006/main">
              <a:ext uri="{FF2B5EF4-FFF2-40B4-BE49-F238E27FC236}">
                <a16:creationId xmlns:a16="http://schemas.microsoft.com/office/drawing/2014/main" id="{D8AB843D-7EF4-419F-BB01-11695695A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19500"/>
            <a:ext cx="3333750" cy="17716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progression-2-title">
            <a:extLst xmlns:a="http://schemas.openxmlformats.org/drawingml/2006/main">
              <a:ext uri="{FF2B5EF4-FFF2-40B4-BE49-F238E27FC236}">
                <a16:creationId xmlns:a16="http://schemas.microsoft.com/office/drawing/2014/main" id="{C2971D13-C267-49D7-89D6-0D52D8E09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67150"/>
            <a:ext cx="31051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 Engineering</a:t>
            </a:r>
          </a:p>
        </p:txBody>
      </p:sp>
      <p:sp>
        <p:nvSpPr>
          <p:cNvPr id="24" name="progression-2-sub">
            <a:extLst xmlns:a="http://schemas.openxmlformats.org/drawingml/2006/main">
              <a:ext uri="{FF2B5EF4-FFF2-40B4-BE49-F238E27FC236}">
                <a16:creationId xmlns:a16="http://schemas.microsoft.com/office/drawing/2014/main" id="{A822B537-32DD-4016-A508-1F83A422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4305300"/>
            <a:ext cx="3048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工程化沉淀与持续优化</a:t>
            </a:r>
          </a:p>
        </p:txBody>
      </p:sp>
      <p:sp>
        <p:nvSpPr>
          <p:cNvPr id="25" name="progression-2-body">
            <a:extLst xmlns:a="http://schemas.openxmlformats.org/drawingml/2006/main">
              <a:ext uri="{FF2B5EF4-FFF2-40B4-BE49-F238E27FC236}">
                <a16:creationId xmlns:a16="http://schemas.microsoft.com/office/drawing/2014/main" id="{A0AA349A-8D20-48E6-A433-36578C32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762500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分清规则、实现与验证</a:t>
            </a:r>
          </a:p>
          <a:p xmlns:a="http://schemas.openxmlformats.org/drawingml/2006/main">
            <a:pPr algn="ctr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换对话、换数据、换人复用</a:t>
            </a:r>
          </a:p>
        </p:txBody>
      </p:sp>
      <p:sp>
        <p:nvSpPr>
          <p:cNvPr id="26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BA54B8F1-16EB-44B1-B2AB-CD309689A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7" name="takeaway">
            <a:extLst xmlns:a="http://schemas.openxmlformats.org/drawingml/2006/main">
              <a:ext uri="{FF2B5EF4-FFF2-40B4-BE49-F238E27FC236}">
                <a16:creationId xmlns:a16="http://schemas.microsoft.com/office/drawing/2014/main" id="{2A79794A-40A1-45A4-B405-2843022D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更稳定：新 Chat 也能复现。更可靠：关键计算可验证。更高效：团队可复用、可传播。</a:t>
            </a:r>
          </a:p>
        </p:txBody>
      </p:sp>
      <p:sp>
        <p:nvSpPr>
          <p:cNvPr id="28" name="byline">
            <a:extLst xmlns:a="http://schemas.openxmlformats.org/drawingml/2006/main">
              <a:ext uri="{FF2B5EF4-FFF2-40B4-BE49-F238E27FC236}">
                <a16:creationId xmlns:a16="http://schemas.microsoft.com/office/drawing/2014/main" id="{7627C725-08A7-49F0-A7B0-FEEBD5BE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9" name="page">
            <a:extLst xmlns:a="http://schemas.openxmlformats.org/drawingml/2006/main">
              <a:ext uri="{FF2B5EF4-FFF2-40B4-BE49-F238E27FC236}">
                <a16:creationId xmlns:a16="http://schemas.microsoft.com/office/drawing/2014/main" id="{215B22E2-C136-4581-A440-B91E8C36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03 / 09</a:t>
            </a:r>
          </a:p>
        </p:txBody>
      </p:sp>
    </p:spTree>
    <p:extLst>
      <p:ext uri="{BB962C8B-B14F-4D97-AF65-F5344CB8AC3E}">
        <p14:creationId xmlns:p14="http://schemas.microsoft.com/office/powerpoint/2010/main" val="666730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1F93A53-C847-4754-B13B-ADC15B5C4F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86d6cd134643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D2275E24-F86A-4F9C-A722-76AC873F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7B942A-BCB0-4FAD-848A-468CD3D1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一个数据处理 Skill 的两个部分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98570B98-B249-4265-8ABA-6888F3F0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Workflow 安排任务怎样推进，Data Processing 完成数据的解析、转换与计算。</a:t>
            </a:r>
          </a:p>
        </p:txBody>
      </p:sp>
      <p:sp>
        <p:nvSpPr>
          <p:cNvPr id="5" name="workflow-label-band">
            <a:extLst xmlns:a="http://schemas.openxmlformats.org/drawingml/2006/main">
              <a:ext uri="{FF2B5EF4-FFF2-40B4-BE49-F238E27FC236}">
                <a16:creationId xmlns:a16="http://schemas.microsoft.com/office/drawing/2014/main" id="{37DCB760-4E5D-4292-808D-688CEA2C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33625"/>
            <a:ext cx="11277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workflow-label">
            <a:extLst xmlns:a="http://schemas.openxmlformats.org/drawingml/2006/main">
              <a:ext uri="{FF2B5EF4-FFF2-40B4-BE49-F238E27FC236}">
                <a16:creationId xmlns:a16="http://schemas.microsoft.com/office/drawing/2014/main" id="{32C87044-359C-422E-ACBB-C7ADB4F7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09825"/>
            <a:ext cx="10934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Workflow：任务怎样推进</a:t>
            </a:r>
          </a:p>
        </p:txBody>
      </p:sp>
      <p:sp>
        <p:nvSpPr>
          <p:cNvPr id="7" name="step-0">
            <a:extLst xmlns:a="http://schemas.openxmlformats.org/drawingml/2006/main">
              <a:ext uri="{FF2B5EF4-FFF2-40B4-BE49-F238E27FC236}">
                <a16:creationId xmlns:a16="http://schemas.microsoft.com/office/drawing/2014/main" id="{28BE21BC-E0F6-4CEF-956E-D645B9EF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8" name="step-0-number">
            <a:extLst xmlns:a="http://schemas.openxmlformats.org/drawingml/2006/main">
              <a:ext uri="{FF2B5EF4-FFF2-40B4-BE49-F238E27FC236}">
                <a16:creationId xmlns:a16="http://schemas.microsoft.com/office/drawing/2014/main" id="{A36C82AF-2F6E-445F-A3CE-C4C3A847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9" name="step-0-title">
            <a:extLst xmlns:a="http://schemas.openxmlformats.org/drawingml/2006/main">
              <a:ext uri="{FF2B5EF4-FFF2-40B4-BE49-F238E27FC236}">
                <a16:creationId xmlns:a16="http://schemas.microsoft.com/office/drawing/2014/main" id="{D620ED34-6931-4CF2-870C-1FF31D68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理解任务</a:t>
            </a:r>
          </a:p>
        </p:txBody>
      </p:sp>
      <p:sp>
        <p:nvSpPr>
          <p:cNvPr id="10" name="step-0-body">
            <a:extLst xmlns:a="http://schemas.openxmlformats.org/drawingml/2006/main">
              <a:ext uri="{FF2B5EF4-FFF2-40B4-BE49-F238E27FC236}">
                <a16:creationId xmlns:a16="http://schemas.microsoft.com/office/drawing/2014/main" id="{880A54ED-2A36-47D9-BBC3-FF2283EE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确认目标与业务规则</a:t>
            </a:r>
          </a:p>
        </p:txBody>
      </p:sp>
      <p:sp>
        <p:nvSpPr>
          <p:cNvPr id="11" name="flow-arrow">
            <a:extLst xmlns:a="http://schemas.openxmlformats.org/drawingml/2006/main">
              <a:ext uri="{FF2B5EF4-FFF2-40B4-BE49-F238E27FC236}">
                <a16:creationId xmlns:a16="http://schemas.microsoft.com/office/drawing/2014/main" id="{2EBE3B50-7D79-465A-AC56-DBBD4524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step-1">
            <a:extLst xmlns:a="http://schemas.openxmlformats.org/drawingml/2006/main">
              <a:ext uri="{FF2B5EF4-FFF2-40B4-BE49-F238E27FC236}">
                <a16:creationId xmlns:a16="http://schemas.microsoft.com/office/drawing/2014/main" id="{94BE6C49-5784-4882-BAE5-F81DF40B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3" name="step-1-number">
            <a:extLst xmlns:a="http://schemas.openxmlformats.org/drawingml/2006/main">
              <a:ext uri="{FF2B5EF4-FFF2-40B4-BE49-F238E27FC236}">
                <a16:creationId xmlns:a16="http://schemas.microsoft.com/office/drawing/2014/main" id="{C063BA4B-595F-4481-95BE-2A64F2B4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4" name="step-1-title">
            <a:extLst xmlns:a="http://schemas.openxmlformats.org/drawingml/2006/main">
              <a:ext uri="{FF2B5EF4-FFF2-40B4-BE49-F238E27FC236}">
                <a16:creationId xmlns:a16="http://schemas.microsoft.com/office/drawing/2014/main" id="{4D176895-973E-4D74-B454-2D18BABE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检查输入</a:t>
            </a:r>
          </a:p>
        </p:txBody>
      </p:sp>
      <p:sp>
        <p:nvSpPr>
          <p:cNvPr id="15" name="step-1-body">
            <a:extLst xmlns:a="http://schemas.openxmlformats.org/drawingml/2006/main">
              <a:ext uri="{FF2B5EF4-FFF2-40B4-BE49-F238E27FC236}">
                <a16:creationId xmlns:a16="http://schemas.microsoft.com/office/drawing/2014/main" id="{47481B37-317A-4469-BD44-F6809845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核对字段、类型、日期</a:t>
            </a:r>
          </a:p>
        </p:txBody>
      </p:sp>
      <p:sp>
        <p:nvSpPr>
          <p:cNvPr id="16" name="flow-arrow">
            <a:extLst xmlns:a="http://schemas.openxmlformats.org/drawingml/2006/main">
              <a:ext uri="{FF2B5EF4-FFF2-40B4-BE49-F238E27FC236}">
                <a16:creationId xmlns:a16="http://schemas.microsoft.com/office/drawing/2014/main" id="{BF03F543-3DA2-43AC-985E-47362D9F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tep-2">
            <a:extLst xmlns:a="http://schemas.openxmlformats.org/drawingml/2006/main">
              <a:ext uri="{FF2B5EF4-FFF2-40B4-BE49-F238E27FC236}">
                <a16:creationId xmlns:a16="http://schemas.microsoft.com/office/drawing/2014/main" id="{C266031B-36D5-40D6-BD68-A224C4F4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step-2-number">
            <a:extLst xmlns:a="http://schemas.openxmlformats.org/drawingml/2006/main">
              <a:ext uri="{FF2B5EF4-FFF2-40B4-BE49-F238E27FC236}">
                <a16:creationId xmlns:a16="http://schemas.microsoft.com/office/drawing/2014/main" id="{3DB1DC45-C538-4B6B-AAA1-45171B59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9" name="step-2-title">
            <a:extLst xmlns:a="http://schemas.openxmlformats.org/drawingml/2006/main">
              <a:ext uri="{FF2B5EF4-FFF2-40B4-BE49-F238E27FC236}">
                <a16:creationId xmlns:a16="http://schemas.microsoft.com/office/drawing/2014/main" id="{5EB68198-56E1-422A-9698-96938C97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执行处理</a:t>
            </a:r>
          </a:p>
        </p:txBody>
      </p:sp>
      <p:sp>
        <p:nvSpPr>
          <p:cNvPr id="20" name="step-2-body">
            <a:extLst xmlns:a="http://schemas.openxmlformats.org/drawingml/2006/main">
              <a:ext uri="{FF2B5EF4-FFF2-40B4-BE49-F238E27FC236}">
                <a16:creationId xmlns:a16="http://schemas.microsoft.com/office/drawing/2014/main" id="{7F6052FA-6C49-46BE-95E2-317C85A1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筛选、关联、去重、汇总</a:t>
            </a:r>
          </a:p>
        </p:txBody>
      </p:sp>
      <p:sp>
        <p:nvSpPr>
          <p:cNvPr id="21" name="flow-arrow">
            <a:extLst xmlns:a="http://schemas.openxmlformats.org/drawingml/2006/main">
              <a:ext uri="{FF2B5EF4-FFF2-40B4-BE49-F238E27FC236}">
                <a16:creationId xmlns:a16="http://schemas.microsoft.com/office/drawing/2014/main" id="{1E80DE1B-2E5B-4C48-A4E3-5BEE9B977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step-3">
            <a:extLst xmlns:a="http://schemas.openxmlformats.org/drawingml/2006/main">
              <a:ext uri="{FF2B5EF4-FFF2-40B4-BE49-F238E27FC236}">
                <a16:creationId xmlns:a16="http://schemas.microsoft.com/office/drawing/2014/main" id="{D422F746-A5EA-4C04-9F17-FA4B4130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step-3-number">
            <a:extLst xmlns:a="http://schemas.openxmlformats.org/drawingml/2006/main">
              <a:ext uri="{FF2B5EF4-FFF2-40B4-BE49-F238E27FC236}">
                <a16:creationId xmlns:a16="http://schemas.microsoft.com/office/drawing/2014/main" id="{FE8942DB-EF0E-40D5-8C0D-69B0608A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24" name="step-3-title">
            <a:extLst xmlns:a="http://schemas.openxmlformats.org/drawingml/2006/main">
              <a:ext uri="{FF2B5EF4-FFF2-40B4-BE49-F238E27FC236}">
                <a16:creationId xmlns:a16="http://schemas.microsoft.com/office/drawing/2014/main" id="{C77CABA3-AACB-4FFB-B47A-78CC7C47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验证结果</a:t>
            </a:r>
          </a:p>
        </p:txBody>
      </p:sp>
      <p:sp>
        <p:nvSpPr>
          <p:cNvPr id="25" name="step-3-body">
            <a:extLst xmlns:a="http://schemas.openxmlformats.org/drawingml/2006/main">
              <a:ext uri="{FF2B5EF4-FFF2-40B4-BE49-F238E27FC236}">
                <a16:creationId xmlns:a16="http://schemas.microsoft.com/office/drawing/2014/main" id="{973C85DB-50DA-4380-83AF-7D1F692D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核对数量与业务约束</a:t>
            </a:r>
          </a:p>
        </p:txBody>
      </p:sp>
      <p:sp>
        <p:nvSpPr>
          <p:cNvPr id="26" name="flow-arrow">
            <a:extLst xmlns:a="http://schemas.openxmlformats.org/drawingml/2006/main">
              <a:ext uri="{FF2B5EF4-FFF2-40B4-BE49-F238E27FC236}">
                <a16:creationId xmlns:a16="http://schemas.microsoft.com/office/drawing/2014/main" id="{31F51CBB-3A7C-46DB-8CD6-EE65F412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95675"/>
            <a:ext cx="238125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step-4">
            <a:extLst xmlns:a="http://schemas.openxmlformats.org/drawingml/2006/main">
              <a:ext uri="{FF2B5EF4-FFF2-40B4-BE49-F238E27FC236}">
                <a16:creationId xmlns:a16="http://schemas.microsoft.com/office/drawing/2014/main" id="{59BABAE1-6588-4F2F-A034-467D86D0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2943225"/>
            <a:ext cx="19812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8" name="step-4-number">
            <a:extLst xmlns:a="http://schemas.openxmlformats.org/drawingml/2006/main">
              <a:ext uri="{FF2B5EF4-FFF2-40B4-BE49-F238E27FC236}">
                <a16:creationId xmlns:a16="http://schemas.microsoft.com/office/drawing/2014/main" id="{9455DD9F-ADFD-450D-92DD-03071C1B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0670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3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29" name="step-4-title">
            <a:extLst xmlns:a="http://schemas.openxmlformats.org/drawingml/2006/main">
              <a:ext uri="{FF2B5EF4-FFF2-40B4-BE49-F238E27FC236}">
                <a16:creationId xmlns:a16="http://schemas.microsoft.com/office/drawing/2014/main" id="{50F9C74A-1CD2-4552-920E-96792FB4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419475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分析交付</a:t>
            </a:r>
          </a:p>
        </p:txBody>
      </p:sp>
      <p:sp>
        <p:nvSpPr>
          <p:cNvPr id="30" name="step-4-body">
            <a:extLst xmlns:a="http://schemas.openxmlformats.org/drawingml/2006/main">
              <a:ext uri="{FF2B5EF4-FFF2-40B4-BE49-F238E27FC236}">
                <a16:creationId xmlns:a16="http://schemas.microsoft.com/office/drawing/2014/main" id="{D5C949AF-93E2-4F3D-B49D-642595F1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867150"/>
            <a:ext cx="1695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解释结果并交付报表</a:t>
            </a:r>
          </a:p>
        </p:txBody>
      </p:sp>
      <p:sp>
        <p:nvSpPr>
          <p:cNvPr id="31" name="workflow-part-0">
            <a:extLst xmlns:a="http://schemas.openxmlformats.org/drawingml/2006/main">
              <a:ext uri="{FF2B5EF4-FFF2-40B4-BE49-F238E27FC236}">
                <a16:creationId xmlns:a16="http://schemas.microsoft.com/office/drawing/2014/main" id="{FD85988A-F10C-4148-A457-55AABE0C2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467350" cy="923925"/>
          </a:xfrm>
          <a:prstGeom xmlns:a="http://schemas.openxmlformats.org/drawingml/2006/main" prst="roundRect">
            <a:avLst>
              <a:gd name="adj" fmla="val 12371"/>
            </a:avLst>
          </a:prstGeom>
          <a:solidFill xmlns:a="http://schemas.openxmlformats.org/drawingml/2006/main">
            <a:srgbClr val="F6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2" name="workflow-part-0-label">
            <a:extLst xmlns:a="http://schemas.openxmlformats.org/drawingml/2006/main">
              <a:ext uri="{FF2B5EF4-FFF2-40B4-BE49-F238E27FC236}">
                <a16:creationId xmlns:a16="http://schemas.microsoft.com/office/drawing/2014/main" id="{CDD9CC9E-0440-497B-AA94-A57BCAD6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95825"/>
            <a:ext cx="5124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Workflow（工作流）</a:t>
            </a:r>
          </a:p>
        </p:txBody>
      </p:sp>
      <p:sp>
        <p:nvSpPr>
          <p:cNvPr id="33" name="workflow-part-0-body">
            <a:extLst xmlns:a="http://schemas.openxmlformats.org/drawingml/2006/main">
              <a:ext uri="{FF2B5EF4-FFF2-40B4-BE49-F238E27FC236}">
                <a16:creationId xmlns:a16="http://schemas.microsoft.com/office/drawing/2014/main" id="{CCCA8A31-3C00-46AF-8BEB-3CCB062A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48250"/>
            <a:ext cx="5124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决定步骤顺序、如何处理歧义、何时继续、何时停止。</a:t>
            </a:r>
          </a:p>
        </p:txBody>
      </p:sp>
      <p:sp>
        <p:nvSpPr>
          <p:cNvPr id="34" name="workflow-part-1">
            <a:extLst xmlns:a="http://schemas.openxmlformats.org/drawingml/2006/main">
              <a:ext uri="{FF2B5EF4-FFF2-40B4-BE49-F238E27FC236}">
                <a16:creationId xmlns:a16="http://schemas.microsoft.com/office/drawing/2014/main" id="{55B92BE6-B98A-4EA4-A082-ECC0638C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91050"/>
            <a:ext cx="5467350" cy="923925"/>
          </a:xfrm>
          <a:prstGeom xmlns:a="http://schemas.openxmlformats.org/drawingml/2006/main" prst="roundRect">
            <a:avLst>
              <a:gd name="adj" fmla="val 12371"/>
            </a:avLst>
          </a:prstGeom>
          <a:solidFill xmlns:a="http://schemas.openxmlformats.org/drawingml/2006/main">
            <a:srgbClr val="F6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5" name="workflow-part-1-label">
            <a:extLst xmlns:a="http://schemas.openxmlformats.org/drawingml/2006/main">
              <a:ext uri="{FF2B5EF4-FFF2-40B4-BE49-F238E27FC236}">
                <a16:creationId xmlns:a16="http://schemas.microsoft.com/office/drawing/2014/main" id="{6B301D5D-B4DC-4A23-8604-6C8549F1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695825"/>
            <a:ext cx="5124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Data Processing（数据处理）</a:t>
            </a:r>
          </a:p>
        </p:txBody>
      </p:sp>
      <p:sp>
        <p:nvSpPr>
          <p:cNvPr id="36" name="workflow-part-1-body">
            <a:extLst xmlns:a="http://schemas.openxmlformats.org/drawingml/2006/main">
              <a:ext uri="{FF2B5EF4-FFF2-40B4-BE49-F238E27FC236}">
                <a16:creationId xmlns:a16="http://schemas.microsoft.com/office/drawing/2014/main" id="{03A2FF51-35E4-4EC0-9B65-1D26CECFF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48250"/>
            <a:ext cx="5124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按确认的规则完成运算，并返回结果、异常与校验信息。</a:t>
            </a:r>
          </a:p>
        </p:txBody>
      </p:sp>
      <p:sp>
        <p:nvSpPr>
          <p:cNvPr id="37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CC9F21BF-340D-4143-ABBA-9B60CFB1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8" name="takeaway">
            <a:extLst xmlns:a="http://schemas.openxmlformats.org/drawingml/2006/main">
              <a:ext uri="{FF2B5EF4-FFF2-40B4-BE49-F238E27FC236}">
                <a16:creationId xmlns:a16="http://schemas.microsoft.com/office/drawing/2014/main" id="{BA1FB933-65B5-4C93-9B84-3ADA0E2C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Workflow 和数据处理都可能需要推理，也都可能需要确定性实现。</a:t>
            </a:r>
          </a:p>
        </p:txBody>
      </p:sp>
      <p:sp>
        <p:nvSpPr>
          <p:cNvPr id="39" name="byline">
            <a:extLst xmlns:a="http://schemas.openxmlformats.org/drawingml/2006/main">
              <a:ext uri="{FF2B5EF4-FFF2-40B4-BE49-F238E27FC236}">
                <a16:creationId xmlns:a16="http://schemas.microsoft.com/office/drawing/2014/main" id="{F77727BC-4540-4BF4-A860-56F550B29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40" name="page">
            <a:extLst xmlns:a="http://schemas.openxmlformats.org/drawingml/2006/main">
              <a:ext uri="{FF2B5EF4-FFF2-40B4-BE49-F238E27FC236}">
                <a16:creationId xmlns:a16="http://schemas.microsoft.com/office/drawing/2014/main" id="{00845440-2299-48C1-86E3-357CA8AF8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04 / 09</a:t>
            </a:r>
          </a:p>
        </p:txBody>
      </p:sp>
    </p:spTree>
    <p:extLst>
      <p:ext uri="{BB962C8B-B14F-4D97-AF65-F5344CB8AC3E}">
        <p14:creationId xmlns:p14="http://schemas.microsoft.com/office/powerpoint/2010/main" val="579628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5CF2E-D024-48EA-8E85-CEA736EF58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af03e1104a439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53BC1F18-C383-416F-B6C5-DD50F77C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1E9C99-DCB7-4615-ACCB-9F6B6669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AI 推理 vs 确定性执行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1CCC29C8-0690-45A3-86BE-6D160684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在工作流与数据处理两个层次上，分别确定 AI 和固定代码的职责。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5C727-E1A0-4727-94EF-984718EDB22D}"/>
              </a:ext>
            </a:extLst>
          </p:cNvPr>
          <p:cNvGraphicFramePr/>
          <p:nvPr/>
        </p:nvGraphicFramePr>
        <p:xfrm>
          <a:off xmlns:a="http://schemas.openxmlformats.org/drawingml/2006/main" x="457200" y="2381250"/>
          <a:ext xmlns:a="http://schemas.openxmlformats.org/drawingml/2006/main" cx="11277600" cy="3200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4305300"/>
                <a:gridCol w="4305300"/>
              </a:tblGrid>
              <a:tr h="49530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工作层次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AI 推理负责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确定性实现负责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T w="9525">
                      <a:solidFill>
                        <a:srgbClr val="BCDDFB"/>
                      </a:solidFill>
                      <a:prstDash val="solid"/>
                    </a:lnT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1669DB"/>
                    </a:solidFill>
                  </a:tcPr>
                </a:tc>
              </a:tr>
              <a:tr h="135255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Workflow</a:t>
                      </a:r>
                    </a:p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工作流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识别任务意图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判断异常原因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选择处理策略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固定步骤顺序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状态检查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必经校验、停止条件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352550"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Data Processing</a:t>
                      </a:r>
                    </a:p>
                    <a:p>
                      <a:r>
                        <a:rPr sz="1725" b="1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数据处理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CDDFB"/>
                      </a:solidFill>
                      <a:prstDash val="solid"/>
                    </a:lnL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EEF7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理解字段含义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识别非标准格式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解释异常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/>
                    <a:lstStyle/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筛选、关联、去重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汇总、金额计算</a:t>
                      </a:r>
                    </a:p>
                    <a:p>
                      <a:r>
                        <a:rPr sz="1725" b="0">
                          <a:solidFill>
                            <a:srgbClr val="082F75"/>
                          </a:solidFill>
                          <a:latin typeface="Heiti TC"/>
                          <a:ea typeface="Heiti TC"/>
                          <a:cs typeface="Heiti TC"/>
                        </a:rPr>
                        <a:t>格式验证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CDDFB"/>
                      </a:solidFill>
                      <a:prstDash val="solid"/>
                    </a:lnR>
                    <a:lnB w="9525">
                      <a:solidFill>
                        <a:srgbClr val="BCDDF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8A8A92F3-1DF0-4088-A00A-ABF877E6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takeaway">
            <a:extLst xmlns:a="http://schemas.openxmlformats.org/drawingml/2006/main">
              <a:ext uri="{FF2B5EF4-FFF2-40B4-BE49-F238E27FC236}">
                <a16:creationId xmlns:a16="http://schemas.microsoft.com/office/drawing/2014/main" id="{301089AD-1F41-4391-9963-40DFA4E9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让 Agent 处理不确定性，让代码处理确定性，让验证机制决定结果是否可信。</a:t>
            </a:r>
          </a:p>
        </p:txBody>
      </p:sp>
      <p:sp>
        <p:nvSpPr>
          <p:cNvPr id="8" name="byline">
            <a:extLst xmlns:a="http://schemas.openxmlformats.org/drawingml/2006/main">
              <a:ext uri="{FF2B5EF4-FFF2-40B4-BE49-F238E27FC236}">
                <a16:creationId xmlns:a16="http://schemas.microsoft.com/office/drawing/2014/main" id="{DC6F2E7E-25F9-4055-A3AB-9C64FEAB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9" name="page">
            <a:extLst xmlns:a="http://schemas.openxmlformats.org/drawingml/2006/main">
              <a:ext uri="{FF2B5EF4-FFF2-40B4-BE49-F238E27FC236}">
                <a16:creationId xmlns:a16="http://schemas.microsoft.com/office/drawing/2014/main" id="{AEEA8079-BA5D-4786-845F-BFA9FB43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05 / 09</a:t>
            </a:r>
          </a:p>
        </p:txBody>
      </p:sp>
    </p:spTree>
    <p:extLst>
      <p:ext uri="{BB962C8B-B14F-4D97-AF65-F5344CB8AC3E}">
        <p14:creationId xmlns:p14="http://schemas.microsoft.com/office/powerpoint/2010/main" val="21182407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223FFB8-D750-467E-AF3B-499A6DEEA8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0d3a83ac9e48e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F0B57DC6-C9FF-497C-AE9E-B6B27B5E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B5F0B9-7A31-4EE8-B9AA-18FDD822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一个好的 Skill 长什么样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E0DF2529-32D9-48B4-A06A-8C07397C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SKILL.md 保留入口与行为契约，详细 Spec 与 Implementation 按职责分开。</a:t>
            </a:r>
          </a:p>
        </p:txBody>
      </p:sp>
      <p:sp>
        <p:nvSpPr>
          <p:cNvPr id="5" name="skill-root">
            <a:extLst xmlns:a="http://schemas.openxmlformats.org/drawingml/2006/main">
              <a:ext uri="{FF2B5EF4-FFF2-40B4-BE49-F238E27FC236}">
                <a16:creationId xmlns:a16="http://schemas.microsoft.com/office/drawing/2014/main" id="{6C45576D-D0C0-4161-ADCB-9133420C2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314575"/>
            <a:ext cx="4638675" cy="476250"/>
          </a:xfrm>
          <a:prstGeom xmlns:a="http://schemas.openxmlformats.org/drawingml/2006/main" prst="roundRect">
            <a:avLst>
              <a:gd name="adj" fmla="val 24000"/>
            </a:avLst>
          </a:prstGeom>
          <a:solidFill xmlns:a="http://schemas.openxmlformats.org/drawingml/2006/main">
            <a:srgbClr val="E3F2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skill-root-label">
            <a:extLst xmlns:a="http://schemas.openxmlformats.org/drawingml/2006/main">
              <a:ext uri="{FF2B5EF4-FFF2-40B4-BE49-F238E27FC236}">
                <a16:creationId xmlns:a16="http://schemas.microsoft.com/office/drawing/2014/main" id="{4C827DF0-AF9D-42E5-B33C-F43D88EE8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390775"/>
            <a:ext cx="43719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ctr"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ticket-daily-report/</a:t>
            </a:r>
          </a:p>
        </p:txBody>
      </p:sp>
      <p:sp>
        <p:nvSpPr>
          <p:cNvPr id="7" name="root-stem">
            <a:extLst xmlns:a="http://schemas.openxmlformats.org/drawingml/2006/main">
              <a:ext uri="{FF2B5EF4-FFF2-40B4-BE49-F238E27FC236}">
                <a16:creationId xmlns:a16="http://schemas.microsoft.com/office/drawing/2014/main" id="{A6AB7D2D-F4D4-4AD6-A1D8-51217298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790825"/>
            <a:ext cx="285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irectory-branch">
            <a:extLst xmlns:a="http://schemas.openxmlformats.org/drawingml/2006/main">
              <a:ext uri="{FF2B5EF4-FFF2-40B4-BE49-F238E27FC236}">
                <a16:creationId xmlns:a16="http://schemas.microsoft.com/office/drawing/2014/main" id="{72856CBE-64BF-493A-ACC3-8A088443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4975" y="2990850"/>
            <a:ext cx="8782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irectory-stem-0">
            <a:extLst xmlns:a="http://schemas.openxmlformats.org/drawingml/2006/main">
              <a:ext uri="{FF2B5EF4-FFF2-40B4-BE49-F238E27FC236}">
                <a16:creationId xmlns:a16="http://schemas.microsoft.com/office/drawing/2014/main" id="{C93FA2E9-7DE1-4D18-B858-D801277A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irectory-stem-1">
            <a:extLst xmlns:a="http://schemas.openxmlformats.org/drawingml/2006/main">
              <a:ext uri="{FF2B5EF4-FFF2-40B4-BE49-F238E27FC236}">
                <a16:creationId xmlns:a16="http://schemas.microsoft.com/office/drawing/2014/main" id="{AE708251-6C61-4319-B422-F0B684FA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irectory-stem-2">
            <a:extLst xmlns:a="http://schemas.openxmlformats.org/drawingml/2006/main">
              <a:ext uri="{FF2B5EF4-FFF2-40B4-BE49-F238E27FC236}">
                <a16:creationId xmlns:a16="http://schemas.microsoft.com/office/drawing/2014/main" id="{BB3DD192-FF37-4063-B77C-9BBCB2A6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irectory-stem-3">
            <a:extLst xmlns:a="http://schemas.openxmlformats.org/drawingml/2006/main">
              <a:ext uri="{FF2B5EF4-FFF2-40B4-BE49-F238E27FC236}">
                <a16:creationId xmlns:a16="http://schemas.microsoft.com/office/drawing/2014/main" id="{C7693E14-E3CA-4A6B-96B9-33B2B96A5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3009900"/>
            <a:ext cx="285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irectory-0">
            <a:extLst xmlns:a="http://schemas.openxmlformats.org/drawingml/2006/main">
              <a:ext uri="{FF2B5EF4-FFF2-40B4-BE49-F238E27FC236}">
                <a16:creationId xmlns:a16="http://schemas.microsoft.com/office/drawing/2014/main" id="{DDEF8C80-CC04-4C49-A4EA-57669334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33750"/>
            <a:ext cx="250507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4" name="directory-0-label">
            <a:extLst xmlns:a="http://schemas.openxmlformats.org/drawingml/2006/main">
              <a:ext uri="{FF2B5EF4-FFF2-40B4-BE49-F238E27FC236}">
                <a16:creationId xmlns:a16="http://schemas.microsoft.com/office/drawing/2014/main" id="{FDFE797C-A42F-4B29-8DC7-9767AFA44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22002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SKILL.md</a:t>
            </a:r>
          </a:p>
        </p:txBody>
      </p:sp>
      <p:sp>
        <p:nvSpPr>
          <p:cNvPr id="15" name="directory-0-sub">
            <a:extLst xmlns:a="http://schemas.openxmlformats.org/drawingml/2006/main">
              <a:ext uri="{FF2B5EF4-FFF2-40B4-BE49-F238E27FC236}">
                <a16:creationId xmlns:a16="http://schemas.microsoft.com/office/drawing/2014/main" id="{7914E15C-A2ED-4730-B654-B632D511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22002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5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执行入口与行为契约</a:t>
            </a:r>
          </a:p>
        </p:txBody>
      </p:sp>
      <p:sp>
        <p:nvSpPr>
          <p:cNvPr id="16" name="directory-0-body">
            <a:extLst xmlns:a="http://schemas.openxmlformats.org/drawingml/2006/main">
              <a:ext uri="{FF2B5EF4-FFF2-40B4-BE49-F238E27FC236}">
                <a16:creationId xmlns:a16="http://schemas.microsoft.com/office/drawing/2014/main" id="{C295C9A0-401F-40E7-A72E-1835E3C10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2002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何时使用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执行路径与分支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完成与停止条件</a:t>
            </a:r>
          </a:p>
        </p:txBody>
      </p:sp>
      <p:sp>
        <p:nvSpPr>
          <p:cNvPr id="17" name="directory-1">
            <a:extLst xmlns:a="http://schemas.openxmlformats.org/drawingml/2006/main">
              <a:ext uri="{FF2B5EF4-FFF2-40B4-BE49-F238E27FC236}">
                <a16:creationId xmlns:a16="http://schemas.microsoft.com/office/drawing/2014/main" id="{BDACD2DF-524F-4E5E-8602-C2327D8A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333750"/>
            <a:ext cx="250507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directory-1-label">
            <a:extLst xmlns:a="http://schemas.openxmlformats.org/drawingml/2006/main">
              <a:ext uri="{FF2B5EF4-FFF2-40B4-BE49-F238E27FC236}">
                <a16:creationId xmlns:a16="http://schemas.microsoft.com/office/drawing/2014/main" id="{7345039D-BA23-4E01-9F4A-1C36E57C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514725"/>
            <a:ext cx="22002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references/</a:t>
            </a:r>
          </a:p>
        </p:txBody>
      </p:sp>
      <p:sp>
        <p:nvSpPr>
          <p:cNvPr id="19" name="directory-1-sub">
            <a:extLst xmlns:a="http://schemas.openxmlformats.org/drawingml/2006/main">
              <a:ext uri="{FF2B5EF4-FFF2-40B4-BE49-F238E27FC236}">
                <a16:creationId xmlns:a16="http://schemas.microsoft.com/office/drawing/2014/main" id="{7EFEC433-516A-46B8-A3DD-168BA870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933825"/>
            <a:ext cx="22002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5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业务与技术 Spec</a:t>
            </a:r>
          </a:p>
        </p:txBody>
      </p:sp>
      <p:sp>
        <p:nvSpPr>
          <p:cNvPr id="20" name="directory-1-body">
            <a:extLst xmlns:a="http://schemas.openxmlformats.org/drawingml/2006/main">
              <a:ext uri="{FF2B5EF4-FFF2-40B4-BE49-F238E27FC236}">
                <a16:creationId xmlns:a16="http://schemas.microsoft.com/office/drawing/2014/main" id="{746FAE06-2D0A-4850-B3BB-5EB31A00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333875"/>
            <a:ext cx="22002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data-contract.md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business-rules.md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workflow-spec.md</a:t>
            </a:r>
          </a:p>
        </p:txBody>
      </p:sp>
      <p:sp>
        <p:nvSpPr>
          <p:cNvPr id="21" name="directory-2">
            <a:extLst xmlns:a="http://schemas.openxmlformats.org/drawingml/2006/main">
              <a:ext uri="{FF2B5EF4-FFF2-40B4-BE49-F238E27FC236}">
                <a16:creationId xmlns:a16="http://schemas.microsoft.com/office/drawing/2014/main" id="{8FA6F002-00CE-4A9F-BF35-79BAA0D7E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50507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2" name="directory-2-label">
            <a:extLst xmlns:a="http://schemas.openxmlformats.org/drawingml/2006/main">
              <a:ext uri="{FF2B5EF4-FFF2-40B4-BE49-F238E27FC236}">
                <a16:creationId xmlns:a16="http://schemas.microsoft.com/office/drawing/2014/main" id="{20E1B7EB-27E8-46A5-9A0C-3783D023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514725"/>
            <a:ext cx="22002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scripts/</a:t>
            </a:r>
          </a:p>
        </p:txBody>
      </p:sp>
      <p:sp>
        <p:nvSpPr>
          <p:cNvPr id="23" name="directory-2-sub">
            <a:extLst xmlns:a="http://schemas.openxmlformats.org/drawingml/2006/main">
              <a:ext uri="{FF2B5EF4-FFF2-40B4-BE49-F238E27FC236}">
                <a16:creationId xmlns:a16="http://schemas.microsoft.com/office/drawing/2014/main" id="{6B7CCEF3-8E58-41B6-840D-6A69C0586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933825"/>
            <a:ext cx="22002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5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确定性实现</a:t>
            </a:r>
          </a:p>
        </p:txBody>
      </p:sp>
      <p:sp>
        <p:nvSpPr>
          <p:cNvPr id="24" name="directory-2-body">
            <a:extLst xmlns:a="http://schemas.openxmlformats.org/drawingml/2006/main">
              <a:ext uri="{FF2B5EF4-FFF2-40B4-BE49-F238E27FC236}">
                <a16:creationId xmlns:a16="http://schemas.microsoft.com/office/drawing/2014/main" id="{A51D881C-609D-4892-B23E-56AA0589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333875"/>
            <a:ext cx="22002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输入检查 inspect.py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数据处理 transform.py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结果验证 validate.py</a:t>
            </a:r>
          </a:p>
        </p:txBody>
      </p:sp>
      <p:sp>
        <p:nvSpPr>
          <p:cNvPr id="25" name="directory-3">
            <a:extLst xmlns:a="http://schemas.openxmlformats.org/drawingml/2006/main">
              <a:ext uri="{FF2B5EF4-FFF2-40B4-BE49-F238E27FC236}">
                <a16:creationId xmlns:a16="http://schemas.microsoft.com/office/drawing/2014/main" id="{579C5689-4DE6-472B-A51B-6F02F887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3333750"/>
            <a:ext cx="2505075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6" name="directory-3-label">
            <a:extLst xmlns:a="http://schemas.openxmlformats.org/drawingml/2006/main">
              <a:ext uri="{FF2B5EF4-FFF2-40B4-BE49-F238E27FC236}">
                <a16:creationId xmlns:a16="http://schemas.microsoft.com/office/drawing/2014/main" id="{662AB2C6-55C8-4911-95D3-8D9A269C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514725"/>
            <a:ext cx="220027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assets/</a:t>
            </a:r>
          </a:p>
        </p:txBody>
      </p:sp>
      <p:sp>
        <p:nvSpPr>
          <p:cNvPr id="27" name="directory-3-sub">
            <a:extLst xmlns:a="http://schemas.openxmlformats.org/drawingml/2006/main">
              <a:ext uri="{FF2B5EF4-FFF2-40B4-BE49-F238E27FC236}">
                <a16:creationId xmlns:a16="http://schemas.microsoft.com/office/drawing/2014/main" id="{9432D1D7-FDC2-408C-A9B2-4BE5E93F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933825"/>
            <a:ext cx="22002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50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模板与静态资源</a:t>
            </a:r>
          </a:p>
        </p:txBody>
      </p:sp>
      <p:sp>
        <p:nvSpPr>
          <p:cNvPr id="28" name="directory-3-body">
            <a:extLst xmlns:a="http://schemas.openxmlformats.org/drawingml/2006/main">
              <a:ext uri="{FF2B5EF4-FFF2-40B4-BE49-F238E27FC236}">
                <a16:creationId xmlns:a16="http://schemas.microsoft.com/office/drawing/2014/main" id="{D1EBEBEA-7BFD-49CF-9AC9-265603EC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333875"/>
            <a:ext cx="22002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报表模板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实际需要的图片</a:t>
            </a:r>
          </a:p>
          <a:p xmlns:a="http://schemas.openxmlformats.org/drawingml/2006/main">
            <a:pPr algn="l">
              <a:defRPr sz="14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4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其他输出资源</a:t>
            </a:r>
          </a:p>
        </p:txBody>
      </p:sp>
      <p:sp>
        <p:nvSpPr>
          <p:cNvPr id="29" name="optional-directories">
            <a:extLst xmlns:a="http://schemas.openxmlformats.org/drawingml/2006/main">
              <a:ext uri="{FF2B5EF4-FFF2-40B4-BE49-F238E27FC236}">
                <a16:creationId xmlns:a16="http://schemas.microsoft.com/office/drawing/2014/main" id="{D867CF3A-2A51-453E-B70D-56D97681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43525"/>
            <a:ext cx="11277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按需扩展：tests/ 验证程序，evals/ 验证 Agent 的完整行为。</a:t>
            </a:r>
          </a:p>
        </p:txBody>
      </p:sp>
      <p:sp>
        <p:nvSpPr>
          <p:cNvPr id="30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585B7080-1996-4A7B-B23E-419758A1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31" name="takeaway">
            <a:extLst xmlns:a="http://schemas.openxmlformats.org/drawingml/2006/main">
              <a:ext uri="{FF2B5EF4-FFF2-40B4-BE49-F238E27FC236}">
                <a16:creationId xmlns:a16="http://schemas.microsoft.com/office/drawing/2014/main" id="{C49FC6EA-D37A-42C6-921B-40BB408A4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主文件简洁，细节按需加载（Progressive Disclosure）。简单任务可以只有 SKILL.md。</a:t>
            </a:r>
          </a:p>
        </p:txBody>
      </p:sp>
      <p:sp>
        <p:nvSpPr>
          <p:cNvPr id="32" name="byline">
            <a:extLst xmlns:a="http://schemas.openxmlformats.org/drawingml/2006/main">
              <a:ext uri="{FF2B5EF4-FFF2-40B4-BE49-F238E27FC236}">
                <a16:creationId xmlns:a16="http://schemas.microsoft.com/office/drawing/2014/main" id="{FF1E46CC-EC84-421D-BED9-CE53DFEE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3" name="page">
            <a:extLst xmlns:a="http://schemas.openxmlformats.org/drawingml/2006/main">
              <a:ext uri="{FF2B5EF4-FFF2-40B4-BE49-F238E27FC236}">
                <a16:creationId xmlns:a16="http://schemas.microsoft.com/office/drawing/2014/main" id="{26EBA0DD-D4C5-4101-A941-2679AB2C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06 / 09</a:t>
            </a:r>
          </a:p>
        </p:txBody>
      </p:sp>
    </p:spTree>
    <p:extLst>
      <p:ext uri="{BB962C8B-B14F-4D97-AF65-F5344CB8AC3E}">
        <p14:creationId xmlns:p14="http://schemas.microsoft.com/office/powerpoint/2010/main" val="5891384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67C05D-DD2E-4A0B-8F49-0F75C10415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4134661a141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27E98497-7B17-4463-BE65-5E34D35C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375504-D626-4E99-B1AA-82F3F715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Qoder 实操：沉淀一个 Skill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DE54CCD0-6EF7-4ABE-B05D-392CEF1BB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以已经做对的工单日报为起点，把任务方法整理成能独立执行的能力包。</a:t>
            </a:r>
          </a:p>
        </p:txBody>
      </p:sp>
      <p:sp>
        <p:nvSpPr>
          <p:cNvPr id="5" name="qoder-step-0">
            <a:extLst xmlns:a="http://schemas.openxmlformats.org/drawingml/2006/main">
              <a:ext uri="{FF2B5EF4-FFF2-40B4-BE49-F238E27FC236}">
                <a16:creationId xmlns:a16="http://schemas.microsoft.com/office/drawing/2014/main" id="{864ED72B-82DE-40E8-B282-609BBDB3D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qoder-step-0-number">
            <a:extLst xmlns:a="http://schemas.openxmlformats.org/drawingml/2006/main">
              <a:ext uri="{FF2B5EF4-FFF2-40B4-BE49-F238E27FC236}">
                <a16:creationId xmlns:a16="http://schemas.microsoft.com/office/drawing/2014/main" id="{D396ECF8-0489-4BE9-82D2-A25FB4B1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qoder-step-0-label">
            <a:extLst xmlns:a="http://schemas.openxmlformats.org/drawingml/2006/main">
              <a:ext uri="{FF2B5EF4-FFF2-40B4-BE49-F238E27FC236}">
                <a16:creationId xmlns:a16="http://schemas.microsoft.com/office/drawing/2014/main" id="{01D87CFA-132B-4824-9821-D18C6C93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成功任务</a:t>
            </a:r>
          </a:p>
        </p:txBody>
      </p:sp>
      <p:sp>
        <p:nvSpPr>
          <p:cNvPr id="8" name="qoder-step-0-body">
            <a:extLst xmlns:a="http://schemas.openxmlformats.org/drawingml/2006/main">
              <a:ext uri="{FF2B5EF4-FFF2-40B4-BE49-F238E27FC236}">
                <a16:creationId xmlns:a16="http://schemas.microsoft.com/office/drawing/2014/main" id="{EED6C973-5DF3-467E-AEF1-68862204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保存输入、规则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和一个正确结果</a:t>
            </a:r>
          </a:p>
        </p:txBody>
      </p:sp>
      <p:sp>
        <p:nvSpPr>
          <p:cNvPr id="9" name="flow-arrow">
            <a:extLst xmlns:a="http://schemas.openxmlformats.org/drawingml/2006/main">
              <a:ext uri="{FF2B5EF4-FFF2-40B4-BE49-F238E27FC236}">
                <a16:creationId xmlns:a16="http://schemas.microsoft.com/office/drawing/2014/main" id="{CCD1E9C9-17C9-4E5B-A893-588A5F0D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qoder-step-1">
            <a:extLst xmlns:a="http://schemas.openxmlformats.org/drawingml/2006/main">
              <a:ext uri="{FF2B5EF4-FFF2-40B4-BE49-F238E27FC236}">
                <a16:creationId xmlns:a16="http://schemas.microsoft.com/office/drawing/2014/main" id="{704D1C48-C227-40AD-BC1E-22D6925D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1" name="qoder-step-1-number">
            <a:extLst xmlns:a="http://schemas.openxmlformats.org/drawingml/2006/main">
              <a:ext uri="{FF2B5EF4-FFF2-40B4-BE49-F238E27FC236}">
                <a16:creationId xmlns:a16="http://schemas.microsoft.com/office/drawing/2014/main" id="{5E31B643-1AAE-42D3-A4BF-049F43A3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2" name="qoder-step-1-label">
            <a:extLst xmlns:a="http://schemas.openxmlformats.org/drawingml/2006/main">
              <a:ext uri="{FF2B5EF4-FFF2-40B4-BE49-F238E27FC236}">
                <a16:creationId xmlns:a16="http://schemas.microsoft.com/office/drawing/2014/main" id="{EBB6DE52-5A6B-4855-99E1-BE87FFCA1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提炼 Skill</a:t>
            </a:r>
          </a:p>
        </p:txBody>
      </p:sp>
      <p:sp>
        <p:nvSpPr>
          <p:cNvPr id="13" name="qoder-step-1-body">
            <a:extLst xmlns:a="http://schemas.openxmlformats.org/drawingml/2006/main">
              <a:ext uri="{FF2B5EF4-FFF2-40B4-BE49-F238E27FC236}">
                <a16:creationId xmlns:a16="http://schemas.microsoft.com/office/drawing/2014/main" id="{FF511E45-5C9D-497C-9395-F587B844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写清契约与流程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保存关键处理脚本</a:t>
            </a:r>
          </a:p>
        </p:txBody>
      </p:sp>
      <p:sp>
        <p:nvSpPr>
          <p:cNvPr id="14" name="flow-arrow">
            <a:extLst xmlns:a="http://schemas.openxmlformats.org/drawingml/2006/main">
              <a:ext uri="{FF2B5EF4-FFF2-40B4-BE49-F238E27FC236}">
                <a16:creationId xmlns:a16="http://schemas.microsoft.com/office/drawing/2014/main" id="{25E6872F-A5FF-41C2-ADB8-37004872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qoder-step-2">
            <a:extLst xmlns:a="http://schemas.openxmlformats.org/drawingml/2006/main">
              <a:ext uri="{FF2B5EF4-FFF2-40B4-BE49-F238E27FC236}">
                <a16:creationId xmlns:a16="http://schemas.microsoft.com/office/drawing/2014/main" id="{86231DE2-F0E8-43CF-B1EE-CD47654B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6" name="qoder-step-2-number">
            <a:extLst xmlns:a="http://schemas.openxmlformats.org/drawingml/2006/main">
              <a:ext uri="{FF2B5EF4-FFF2-40B4-BE49-F238E27FC236}">
                <a16:creationId xmlns:a16="http://schemas.microsoft.com/office/drawing/2014/main" id="{85C64AEF-C747-4643-BD5E-BB1D6F42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7" name="qoder-step-2-label">
            <a:extLst xmlns:a="http://schemas.openxmlformats.org/drawingml/2006/main">
              <a:ext uri="{FF2B5EF4-FFF2-40B4-BE49-F238E27FC236}">
                <a16:creationId xmlns:a16="http://schemas.microsoft.com/office/drawing/2014/main" id="{4106B335-4660-40A6-A480-A0BA586C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导入完整包</a:t>
            </a:r>
          </a:p>
        </p:txBody>
      </p:sp>
      <p:sp>
        <p:nvSpPr>
          <p:cNvPr id="18" name="qoder-step-2-body">
            <a:extLst xmlns:a="http://schemas.openxmlformats.org/drawingml/2006/main">
              <a:ext uri="{FF2B5EF4-FFF2-40B4-BE49-F238E27FC236}">
                <a16:creationId xmlns:a16="http://schemas.microsoft.com/office/drawing/2014/main" id="{6A240910-B3DB-48D6-B4D7-8F905826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在技能管理中导入 ZIP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确认出现在已安装中</a:t>
            </a:r>
          </a:p>
        </p:txBody>
      </p:sp>
      <p:sp>
        <p:nvSpPr>
          <p:cNvPr id="19" name="flow-arrow">
            <a:extLst xmlns:a="http://schemas.openxmlformats.org/drawingml/2006/main">
              <a:ext uri="{FF2B5EF4-FFF2-40B4-BE49-F238E27FC236}">
                <a16:creationId xmlns:a16="http://schemas.microsoft.com/office/drawing/2014/main" id="{D66A5E4B-363E-4040-9F5D-A1CC41397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3495675"/>
            <a:ext cx="26670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qoder-step-3">
            <a:extLst xmlns:a="http://schemas.openxmlformats.org/drawingml/2006/main">
              <a:ext uri="{FF2B5EF4-FFF2-40B4-BE49-F238E27FC236}">
                <a16:creationId xmlns:a16="http://schemas.microsoft.com/office/drawing/2014/main" id="{58297A41-FAC8-4766-BF26-EA6CCDDB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505075"/>
            <a:ext cx="2505075" cy="2276475"/>
          </a:xfrm>
          <a:prstGeom xmlns:a="http://schemas.openxmlformats.org/drawingml/2006/main" prst="roundRect">
            <a:avLst>
              <a:gd name="adj" fmla="val 5021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1" name="qoder-step-3-number">
            <a:extLst xmlns:a="http://schemas.openxmlformats.org/drawingml/2006/main">
              <a:ext uri="{FF2B5EF4-FFF2-40B4-BE49-F238E27FC236}">
                <a16:creationId xmlns:a16="http://schemas.microsoft.com/office/drawing/2014/main" id="{4C3838AB-7908-43D3-A896-FADD17693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6860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22" name="qoder-step-3-label">
            <a:extLst xmlns:a="http://schemas.openxmlformats.org/drawingml/2006/main">
              <a:ext uri="{FF2B5EF4-FFF2-40B4-BE49-F238E27FC236}">
                <a16:creationId xmlns:a16="http://schemas.microsoft.com/office/drawing/2014/main" id="{D9660169-3B02-4067-8D79-D1214A28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200400"/>
            <a:ext cx="21145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1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新 Chat 运行</a:t>
            </a:r>
          </a:p>
        </p:txBody>
      </p:sp>
      <p:sp>
        <p:nvSpPr>
          <p:cNvPr id="23" name="qoder-step-3-body">
            <a:extLst xmlns:a="http://schemas.openxmlformats.org/drawingml/2006/main">
              <a:ext uri="{FF2B5EF4-FFF2-40B4-BE49-F238E27FC236}">
                <a16:creationId xmlns:a16="http://schemas.microsoft.com/office/drawing/2014/main" id="{36977287-AC44-41A0-A527-5EC2A594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800475"/>
            <a:ext cx="2114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用 / 选择 Skill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只给本次必要输入</a:t>
            </a:r>
          </a:p>
        </p:txBody>
      </p:sp>
      <p:sp>
        <p:nvSpPr>
          <p:cNvPr id="24" name="create-prompt">
            <a:extLst xmlns:a="http://schemas.openxmlformats.org/drawingml/2006/main">
              <a:ext uri="{FF2B5EF4-FFF2-40B4-BE49-F238E27FC236}">
                <a16:creationId xmlns:a16="http://schemas.microsoft.com/office/drawing/2014/main" id="{0B171469-87D2-410A-AD03-3ED52153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00625"/>
            <a:ext cx="11277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65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给 Qoder 的提示词：把刚才成功的数据处理沉淀为 Skill：写清输入、业务规则、输出和停止条件；关键计算保存成脚本；不要依赖这次聊天历史。</a:t>
            </a:r>
          </a:p>
        </p:txBody>
      </p:sp>
      <p:sp>
        <p:nvSpPr>
          <p:cNvPr id="25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B9A4C364-8EC7-4FF7-A6F4-2338D76F2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6" name="takeaway">
            <a:extLst xmlns:a="http://schemas.openxmlformats.org/drawingml/2006/main">
              <a:ext uri="{FF2B5EF4-FFF2-40B4-BE49-F238E27FC236}">
                <a16:creationId xmlns:a16="http://schemas.microsoft.com/office/drawing/2014/main" id="{202247D0-B7BC-4A40-A274-8DEC157E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先手动选择验证执行，再用自然语言验证触发。Qoder 操作入口按当前产品版本核对。</a:t>
            </a:r>
          </a:p>
        </p:txBody>
      </p:sp>
      <p:sp>
        <p:nvSpPr>
          <p:cNvPr id="27" name="byline">
            <a:extLst xmlns:a="http://schemas.openxmlformats.org/drawingml/2006/main">
              <a:ext uri="{FF2B5EF4-FFF2-40B4-BE49-F238E27FC236}">
                <a16:creationId xmlns:a16="http://schemas.microsoft.com/office/drawing/2014/main" id="{9FDD9C16-E333-4015-AF24-24500AF0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8" name="page">
            <a:extLst xmlns:a="http://schemas.openxmlformats.org/drawingml/2006/main">
              <a:ext uri="{FF2B5EF4-FFF2-40B4-BE49-F238E27FC236}">
                <a16:creationId xmlns:a16="http://schemas.microsoft.com/office/drawing/2014/main" id="{17B95581-F498-4AC4-B8D2-C8D1EAAA6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07 / 09</a:t>
            </a:r>
          </a:p>
        </p:txBody>
      </p:sp>
    </p:spTree>
    <p:extLst>
      <p:ext uri="{BB962C8B-B14F-4D97-AF65-F5344CB8AC3E}">
        <p14:creationId xmlns:p14="http://schemas.microsoft.com/office/powerpoint/2010/main" val="4308194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11338E9-CC89-486A-9900-D59EBEC8C8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f26293ec44de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E81CC1C5-48E7-4E28-96C3-A890805E8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D97DA8-F800-47AA-A58B-103C37D9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如何证明 Skill 可靠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979A307E-903E-411D-BE66-6F500491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跨新 Chat 的可重复性，是 Skill Engineering 的第一道门槛。</a:t>
            </a:r>
          </a:p>
        </p:txBody>
      </p:sp>
      <p:sp>
        <p:nvSpPr>
          <p:cNvPr id="5" name="verification-0">
            <a:extLst xmlns:a="http://schemas.openxmlformats.org/drawingml/2006/main">
              <a:ext uri="{FF2B5EF4-FFF2-40B4-BE49-F238E27FC236}">
                <a16:creationId xmlns:a16="http://schemas.microsoft.com/office/drawing/2014/main" id="{BD1CC00C-BD51-4489-A50C-23D2F30F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verification-0-label">
            <a:extLst xmlns:a="http://schemas.openxmlformats.org/drawingml/2006/main">
              <a:ext uri="{FF2B5EF4-FFF2-40B4-BE49-F238E27FC236}">
                <a16:creationId xmlns:a16="http://schemas.microsoft.com/office/drawing/2014/main" id="{35EC1F88-7D3F-4D95-9928-09A20BBA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Discovery</a:t>
            </a:r>
          </a:p>
        </p:txBody>
      </p:sp>
      <p:sp>
        <p:nvSpPr>
          <p:cNvPr id="7" name="verification-0-sub">
            <a:extLst xmlns:a="http://schemas.openxmlformats.org/drawingml/2006/main">
              <a:ext uri="{FF2B5EF4-FFF2-40B4-BE49-F238E27FC236}">
                <a16:creationId xmlns:a16="http://schemas.microsoft.com/office/drawing/2014/main" id="{4E84630F-62F0-45BD-B492-AC5E8749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能否找到正确的 Skill</a:t>
            </a:r>
          </a:p>
        </p:txBody>
      </p:sp>
      <p:sp>
        <p:nvSpPr>
          <p:cNvPr id="8" name="verification-0-body">
            <a:extLst xmlns:a="http://schemas.openxmlformats.org/drawingml/2006/main">
              <a:ext uri="{FF2B5EF4-FFF2-40B4-BE49-F238E27FC236}">
                <a16:creationId xmlns:a16="http://schemas.microsoft.com/office/drawing/2014/main" id="{A6D671D6-AC8F-4D5A-8079-B7A101DC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新 Chat 中手动选择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再测试自然语言触发</a:t>
            </a:r>
          </a:p>
        </p:txBody>
      </p:sp>
      <p:sp>
        <p:nvSpPr>
          <p:cNvPr id="9" name="flow-arrow">
            <a:extLst xmlns:a="http://schemas.openxmlformats.org/drawingml/2006/main">
              <a:ext uri="{FF2B5EF4-FFF2-40B4-BE49-F238E27FC236}">
                <a16:creationId xmlns:a16="http://schemas.microsoft.com/office/drawing/2014/main" id="{B077FE96-756F-461D-B2E1-421103B6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3286125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verification-1">
            <a:extLst xmlns:a="http://schemas.openxmlformats.org/drawingml/2006/main">
              <a:ext uri="{FF2B5EF4-FFF2-40B4-BE49-F238E27FC236}">
                <a16:creationId xmlns:a16="http://schemas.microsoft.com/office/drawing/2014/main" id="{A8081D0B-7D94-48CC-BDC7-6D7AD8ED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1" name="verification-1-label">
            <a:extLst xmlns:a="http://schemas.openxmlformats.org/drawingml/2006/main">
              <a:ext uri="{FF2B5EF4-FFF2-40B4-BE49-F238E27FC236}">
                <a16:creationId xmlns:a16="http://schemas.microsoft.com/office/drawing/2014/main" id="{FCFA0707-F69A-4403-87FA-D3BC6984E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Execution</a:t>
            </a:r>
          </a:p>
        </p:txBody>
      </p:sp>
      <p:sp>
        <p:nvSpPr>
          <p:cNvPr id="12" name="verification-1-sub">
            <a:extLst xmlns:a="http://schemas.openxmlformats.org/drawingml/2006/main">
              <a:ext uri="{FF2B5EF4-FFF2-40B4-BE49-F238E27FC236}">
                <a16:creationId xmlns:a16="http://schemas.microsoft.com/office/drawing/2014/main" id="{2A86ECB1-0995-4B48-928F-A442759D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能否独立完成任务</a:t>
            </a:r>
          </a:p>
        </p:txBody>
      </p:sp>
      <p:sp>
        <p:nvSpPr>
          <p:cNvPr id="13" name="verification-1-body">
            <a:extLst xmlns:a="http://schemas.openxmlformats.org/drawingml/2006/main">
              <a:ext uri="{FF2B5EF4-FFF2-40B4-BE49-F238E27FC236}">
                <a16:creationId xmlns:a16="http://schemas.microsoft.com/office/drawing/2014/main" id="{C2BEDDE4-879C-4AC3-A5BE-A2C01FE5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不依赖历史聊天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按契约调用已有脚本</a:t>
            </a:r>
          </a:p>
        </p:txBody>
      </p:sp>
      <p:sp>
        <p:nvSpPr>
          <p:cNvPr id="14" name="flow-arrow">
            <a:extLst xmlns:a="http://schemas.openxmlformats.org/drawingml/2006/main">
              <a:ext uri="{FF2B5EF4-FFF2-40B4-BE49-F238E27FC236}">
                <a16:creationId xmlns:a16="http://schemas.microsoft.com/office/drawing/2014/main" id="{3F5A51C0-1E5B-4E54-AEC4-179DCE01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86125"/>
            <a:ext cx="333375" cy="3810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479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verification-2">
            <a:extLst xmlns:a="http://schemas.openxmlformats.org/drawingml/2006/main">
              <a:ext uri="{FF2B5EF4-FFF2-40B4-BE49-F238E27FC236}">
                <a16:creationId xmlns:a16="http://schemas.microsoft.com/office/drawing/2014/main" id="{D2FA8CDC-B73A-4BF7-A52B-F18152CC5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00300"/>
            <a:ext cx="3333750" cy="2028825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6" name="verification-2-label">
            <a:extLst xmlns:a="http://schemas.openxmlformats.org/drawingml/2006/main">
              <a:ext uri="{FF2B5EF4-FFF2-40B4-BE49-F238E27FC236}">
                <a16:creationId xmlns:a16="http://schemas.microsoft.com/office/drawing/2014/main" id="{AC189E4B-13D7-4B91-BB84-A6A631CB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76525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2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Verification</a:t>
            </a:r>
          </a:p>
        </p:txBody>
      </p:sp>
      <p:sp>
        <p:nvSpPr>
          <p:cNvPr id="17" name="verification-2-sub">
            <a:extLst xmlns:a="http://schemas.openxmlformats.org/drawingml/2006/main">
              <a:ext uri="{FF2B5EF4-FFF2-40B4-BE49-F238E27FC236}">
                <a16:creationId xmlns:a16="http://schemas.microsoft.com/office/drawing/2014/main" id="{6D13C8E6-AA56-421C-8673-10C3283C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194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能否证明结果正确</a:t>
            </a:r>
          </a:p>
        </p:txBody>
      </p:sp>
      <p:sp>
        <p:nvSpPr>
          <p:cNvPr id="18" name="verification-2-body">
            <a:extLst xmlns:a="http://schemas.openxmlformats.org/drawingml/2006/main">
              <a:ext uri="{FF2B5EF4-FFF2-40B4-BE49-F238E27FC236}">
                <a16:creationId xmlns:a16="http://schemas.microsoft.com/office/drawing/2014/main" id="{9C5C9261-92F6-4612-970B-5AE3052AB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724275"/>
            <a:ext cx="2952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核对关键结果</a:t>
            </a:r>
          </a:p>
          <a:p xmlns:a="http://schemas.openxmlformats.org/drawingml/2006/main">
            <a:pPr algn="l">
              <a:defRPr sz="172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失败时明确停止</a:t>
            </a:r>
          </a:p>
        </p:txBody>
      </p:sp>
      <p:sp>
        <p:nvSpPr>
          <p:cNvPr id="19" name="case-0">
            <a:extLst xmlns:a="http://schemas.openxmlformats.org/drawingml/2006/main">
              <a:ext uri="{FF2B5EF4-FFF2-40B4-BE49-F238E27FC236}">
                <a16:creationId xmlns:a16="http://schemas.microsoft.com/office/drawing/2014/main" id="{2F0A81B5-5163-402E-88A4-5C27C942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76775"/>
            <a:ext cx="33337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0" name="case-0-name">
            <a:extLst xmlns:a="http://schemas.openxmlformats.org/drawingml/2006/main">
              <a:ext uri="{FF2B5EF4-FFF2-40B4-BE49-F238E27FC236}">
                <a16:creationId xmlns:a16="http://schemas.microsoft.com/office/drawing/2014/main" id="{B63147F4-1595-4F0F-AA7A-AAF54779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1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正常输入</a:t>
            </a:r>
          </a:p>
        </p:txBody>
      </p:sp>
      <p:sp>
        <p:nvSpPr>
          <p:cNvPr id="21" name="case-0-expected">
            <a:extLst xmlns:a="http://schemas.openxmlformats.org/drawingml/2006/main">
              <a:ext uri="{FF2B5EF4-FFF2-40B4-BE49-F238E27FC236}">
                <a16:creationId xmlns:a16="http://schemas.microsoft.com/office/drawing/2014/main" id="{36EBE79F-B175-4227-B0F8-AD153962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72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结果与独立预期一致</a:t>
            </a:r>
          </a:p>
        </p:txBody>
      </p:sp>
      <p:sp>
        <p:nvSpPr>
          <p:cNvPr id="22" name="case-1">
            <a:extLst xmlns:a="http://schemas.openxmlformats.org/drawingml/2006/main">
              <a:ext uri="{FF2B5EF4-FFF2-40B4-BE49-F238E27FC236}">
                <a16:creationId xmlns:a16="http://schemas.microsoft.com/office/drawing/2014/main" id="{BED5603D-D186-4A62-B2E1-3FA29F68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676775"/>
            <a:ext cx="33337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3" name="case-1-name">
            <a:extLst xmlns:a="http://schemas.openxmlformats.org/drawingml/2006/main">
              <a:ext uri="{FF2B5EF4-FFF2-40B4-BE49-F238E27FC236}">
                <a16:creationId xmlns:a16="http://schemas.microsoft.com/office/drawing/2014/main" id="{3092FBB1-8738-4385-BF67-4978892F8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791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可处理的变化</a:t>
            </a:r>
          </a:p>
        </p:txBody>
      </p:sp>
      <p:sp>
        <p:nvSpPr>
          <p:cNvPr id="24" name="case-1-expected">
            <a:extLst xmlns:a="http://schemas.openxmlformats.org/drawingml/2006/main">
              <a:ext uri="{FF2B5EF4-FFF2-40B4-BE49-F238E27FC236}">
                <a16:creationId xmlns:a16="http://schemas.microsoft.com/office/drawing/2014/main" id="{036CE011-CFA8-45A0-89A8-B0120EE7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172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换日期、字段顺序或数据</a:t>
            </a:r>
          </a:p>
        </p:txBody>
      </p:sp>
      <p:sp>
        <p:nvSpPr>
          <p:cNvPr id="25" name="case-2">
            <a:extLst xmlns:a="http://schemas.openxmlformats.org/drawingml/2006/main">
              <a:ext uri="{FF2B5EF4-FFF2-40B4-BE49-F238E27FC236}">
                <a16:creationId xmlns:a16="http://schemas.microsoft.com/office/drawing/2014/main" id="{F1E0C0FC-73C6-4288-A033-0239BCA0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676775"/>
            <a:ext cx="333375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8FB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6" name="case-2-name">
            <a:extLst xmlns:a="http://schemas.openxmlformats.org/drawingml/2006/main">
              <a:ext uri="{FF2B5EF4-FFF2-40B4-BE49-F238E27FC236}">
                <a16:creationId xmlns:a16="http://schemas.microsoft.com/office/drawing/2014/main" id="{9AEF0734-4ECC-4694-9576-C7C5C4F7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791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应停止的异常</a:t>
            </a:r>
          </a:p>
        </p:txBody>
      </p:sp>
      <p:sp>
        <p:nvSpPr>
          <p:cNvPr id="27" name="case-2-expected">
            <a:extLst xmlns:a="http://schemas.openxmlformats.org/drawingml/2006/main">
              <a:ext uri="{FF2B5EF4-FFF2-40B4-BE49-F238E27FC236}">
                <a16:creationId xmlns:a16="http://schemas.microsoft.com/office/drawing/2014/main" id="{C0A3A29C-8E14-4FCC-863A-1F6347F27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172075"/>
            <a:ext cx="30289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缺字段、ID 冲突不补造</a:t>
            </a:r>
          </a:p>
        </p:txBody>
      </p:sp>
      <p:sp>
        <p:nvSpPr>
          <p:cNvPr id="28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BDCDF8C5-A79D-49D8-BB82-DA66668D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9" name="takeaway">
            <a:extLst xmlns:a="http://schemas.openxmlformats.org/drawingml/2006/main">
              <a:ext uri="{FF2B5EF4-FFF2-40B4-BE49-F238E27FC236}">
                <a16:creationId xmlns:a16="http://schemas.microsoft.com/office/drawing/2014/main" id="{2C250506-B5CE-487E-9265-8080E4BC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程序 Tests 检查计算；Agent Evals 检查实际选择、执行与停止行为。最后请另一位同事使用同版本再试。</a:t>
            </a:r>
          </a:p>
        </p:txBody>
      </p:sp>
      <p:sp>
        <p:nvSpPr>
          <p:cNvPr id="30" name="byline">
            <a:extLst xmlns:a="http://schemas.openxmlformats.org/drawingml/2006/main">
              <a:ext uri="{FF2B5EF4-FFF2-40B4-BE49-F238E27FC236}">
                <a16:creationId xmlns:a16="http://schemas.microsoft.com/office/drawing/2014/main" id="{1D9B4E2E-7C49-4EDF-B4F6-3C717CA7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31" name="page">
            <a:extLst xmlns:a="http://schemas.openxmlformats.org/drawingml/2006/main">
              <a:ext uri="{FF2B5EF4-FFF2-40B4-BE49-F238E27FC236}">
                <a16:creationId xmlns:a16="http://schemas.microsoft.com/office/drawing/2014/main" id="{D12B08D3-EEDC-4426-9A2D-F3B83846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08 / 09</a:t>
            </a:r>
          </a:p>
        </p:txBody>
      </p:sp>
    </p:spTree>
    <p:extLst>
      <p:ext uri="{BB962C8B-B14F-4D97-AF65-F5344CB8AC3E}">
        <p14:creationId xmlns:p14="http://schemas.microsoft.com/office/powerpoint/2010/main" val="12575812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94B870-A2E7-47D7-A24C-EA99675141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81beafdce45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ries">
            <a:extLst xmlns:a="http://schemas.openxmlformats.org/drawingml/2006/main">
              <a:ext uri="{FF2B5EF4-FFF2-40B4-BE49-F238E27FC236}">
                <a16:creationId xmlns:a16="http://schemas.microsoft.com/office/drawing/2014/main" id="{A3FEA351-3EA9-4ADF-9BDF-4FEFA080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2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Skill Engineering 自学课件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9E111AE-CE1C-4A94-9BDD-FDBF482C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1050"/>
            <a:ext cx="952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38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38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开始实践与问题反馈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74E2EBFB-4E97-4C55-8638-84F2CA50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0239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把日常工作中的一个成功方法，变成下一次可以继续使用的 Skill。</a:t>
            </a:r>
          </a:p>
        </p:txBody>
      </p:sp>
      <p:sp>
        <p:nvSpPr>
          <p:cNvPr id="5" name="practice-path">
            <a:extLst xmlns:a="http://schemas.openxmlformats.org/drawingml/2006/main">
              <a:ext uri="{FF2B5EF4-FFF2-40B4-BE49-F238E27FC236}">
                <a16:creationId xmlns:a16="http://schemas.microsoft.com/office/drawing/2014/main" id="{3C8EE67B-5EA7-4A99-A3DB-5821DFAC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38400"/>
            <a:ext cx="5772150" cy="2962275"/>
          </a:xfrm>
          <a:prstGeom xmlns:a="http://schemas.openxmlformats.org/drawingml/2006/main" prst="roundRect">
            <a:avLst>
              <a:gd name="adj" fmla="val 3859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6" name="practice-path-label-band">
            <a:extLst xmlns:a="http://schemas.openxmlformats.org/drawingml/2006/main">
              <a:ext uri="{FF2B5EF4-FFF2-40B4-BE49-F238E27FC236}">
                <a16:creationId xmlns:a16="http://schemas.microsoft.com/office/drawing/2014/main" id="{2D61BC7F-50A8-484C-93B0-12C9CD3C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38400"/>
            <a:ext cx="57721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7" name="practice-path-label">
            <a:extLst xmlns:a="http://schemas.openxmlformats.org/drawingml/2006/main">
              <a:ext uri="{FF2B5EF4-FFF2-40B4-BE49-F238E27FC236}">
                <a16:creationId xmlns:a16="http://schemas.microsoft.com/office/drawing/2014/main" id="{2605EFBB-13B1-4E47-80E8-BBDDD876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14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今天就可以开始的一次实践</a:t>
            </a:r>
          </a:p>
        </p:txBody>
      </p:sp>
      <p:sp>
        <p:nvSpPr>
          <p:cNvPr id="8" name="practice-0-number">
            <a:extLst xmlns:a="http://schemas.openxmlformats.org/drawingml/2006/main">
              <a:ext uri="{FF2B5EF4-FFF2-40B4-BE49-F238E27FC236}">
                <a16:creationId xmlns:a16="http://schemas.microsoft.com/office/drawing/2014/main" id="{B7C906A6-9F20-414D-93B8-42015AAF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1051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9" name="practice-0-label">
            <a:extLst xmlns:a="http://schemas.openxmlformats.org/drawingml/2006/main">
              <a:ext uri="{FF2B5EF4-FFF2-40B4-BE49-F238E27FC236}">
                <a16:creationId xmlns:a16="http://schemas.microsoft.com/office/drawing/2014/main" id="{E3767EA9-3D29-45CC-A4D2-7C534D97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1051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选一件重复工作</a:t>
            </a:r>
          </a:p>
        </p:txBody>
      </p:sp>
      <p:sp>
        <p:nvSpPr>
          <p:cNvPr id="10" name="practice-0-body">
            <a:extLst xmlns:a="http://schemas.openxmlformats.org/drawingml/2006/main">
              <a:ext uri="{FF2B5EF4-FFF2-40B4-BE49-F238E27FC236}">
                <a16:creationId xmlns:a16="http://schemas.microsoft.com/office/drawing/2014/main" id="{DC1FBF8E-942B-422D-98C6-C9AA91DB5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4671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规则清楚，能确认正确结果</a:t>
            </a:r>
          </a:p>
        </p:txBody>
      </p:sp>
      <p:sp>
        <p:nvSpPr>
          <p:cNvPr id="11" name="practice-1-number">
            <a:extLst xmlns:a="http://schemas.openxmlformats.org/drawingml/2006/main">
              <a:ext uri="{FF2B5EF4-FFF2-40B4-BE49-F238E27FC236}">
                <a16:creationId xmlns:a16="http://schemas.microsoft.com/office/drawing/2014/main" id="{B15C6EF2-44BF-42BE-B4DD-28192C43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38290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12" name="practice-1-label">
            <a:extLst xmlns:a="http://schemas.openxmlformats.org/drawingml/2006/main">
              <a:ext uri="{FF2B5EF4-FFF2-40B4-BE49-F238E27FC236}">
                <a16:creationId xmlns:a16="http://schemas.microsoft.com/office/drawing/2014/main" id="{4B8F677C-06E3-49AC-A46E-BB65D2F0A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8290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完成三类验证</a:t>
            </a:r>
          </a:p>
        </p:txBody>
      </p:sp>
      <p:sp>
        <p:nvSpPr>
          <p:cNvPr id="13" name="practice-1-body">
            <a:extLst xmlns:a="http://schemas.openxmlformats.org/drawingml/2006/main">
              <a:ext uri="{FF2B5EF4-FFF2-40B4-BE49-F238E27FC236}">
                <a16:creationId xmlns:a16="http://schemas.microsoft.com/office/drawing/2014/main" id="{52D94C1C-B5A1-4F18-AB0C-B566B1CE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1910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正常、变化、应停止的异常</a:t>
            </a:r>
          </a:p>
        </p:txBody>
      </p:sp>
      <p:sp>
        <p:nvSpPr>
          <p:cNvPr id="14" name="practice-2-number">
            <a:extLst xmlns:a="http://schemas.openxmlformats.org/drawingml/2006/main">
              <a:ext uri="{FF2B5EF4-FFF2-40B4-BE49-F238E27FC236}">
                <a16:creationId xmlns:a16="http://schemas.microsoft.com/office/drawing/2014/main" id="{B24A6B5A-4EDC-44F2-85AF-E0E4E26F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552950"/>
            <a:ext cx="504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479DF2"/>
                </a:solidFill>
                <a:latin typeface="Heiti TC"/>
                <a:ea typeface="Heiti TC"/>
                <a:cs typeface="Heiti TC"/>
              </a:defRPr>
            </a:pPr>
            <a:r>
              <a:rPr sz="2175" b="1">
                <a:solidFill>
                  <a:srgbClr val="479DF2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5" name="practice-2-label">
            <a:extLst xmlns:a="http://schemas.openxmlformats.org/drawingml/2006/main">
              <a:ext uri="{FF2B5EF4-FFF2-40B4-BE49-F238E27FC236}">
                <a16:creationId xmlns:a16="http://schemas.microsoft.com/office/drawing/2014/main" id="{08C5E940-DE1F-4695-A15E-A8224361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55295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87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换人复用</a:t>
            </a:r>
          </a:p>
        </p:txBody>
      </p:sp>
      <p:sp>
        <p:nvSpPr>
          <p:cNvPr id="16" name="practice-2-body">
            <a:extLst xmlns:a="http://schemas.openxmlformats.org/drawingml/2006/main">
              <a:ext uri="{FF2B5EF4-FFF2-40B4-BE49-F238E27FC236}">
                <a16:creationId xmlns:a16="http://schemas.microsoft.com/office/drawing/2014/main" id="{DA978C46-1571-478D-8E31-D1E3219F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914900"/>
            <a:ext cx="4581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74AC"/>
                </a:solidFill>
                <a:latin typeface="Heiti TC"/>
                <a:ea typeface="Heiti TC"/>
                <a:cs typeface="Heiti TC"/>
              </a:defRPr>
            </a:pPr>
            <a:r>
              <a:rPr sz="1575" b="0">
                <a:solidFill>
                  <a:srgbClr val="5274AC"/>
                </a:solidFill>
                <a:latin typeface="Heiti TC"/>
                <a:ea typeface="Heiti TC"/>
                <a:cs typeface="Heiti TC"/>
              </a:rPr>
              <a:t>另一位同事使用同版本再试</a:t>
            </a:r>
          </a:p>
        </p:txBody>
      </p:sp>
      <p:sp>
        <p:nvSpPr>
          <p:cNvPr id="17" name="feedback-panel">
            <a:extLst xmlns:a="http://schemas.openxmlformats.org/drawingml/2006/main">
              <a:ext uri="{FF2B5EF4-FFF2-40B4-BE49-F238E27FC236}">
                <a16:creationId xmlns:a16="http://schemas.microsoft.com/office/drawing/2014/main" id="{FA036FDE-1079-4542-8353-D18099ED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438400"/>
            <a:ext cx="5172075" cy="2962275"/>
          </a:xfrm>
          <a:prstGeom xmlns:a="http://schemas.openxmlformats.org/drawingml/2006/main" prst="roundRect">
            <a:avLst>
              <a:gd name="adj" fmla="val 3859"/>
            </a:avLst>
          </a:prstGeom>
          <a:solidFill xmlns:a="http://schemas.openxmlformats.org/drawingml/2006/main">
            <a:srgbClr val="EEF7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8" name="feedback-panel-label-band">
            <a:extLst xmlns:a="http://schemas.openxmlformats.org/drawingml/2006/main">
              <a:ext uri="{FF2B5EF4-FFF2-40B4-BE49-F238E27FC236}">
                <a16:creationId xmlns:a16="http://schemas.microsoft.com/office/drawing/2014/main" id="{ED243CF5-069C-492B-88BF-EB2A419D6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438400"/>
            <a:ext cx="5172075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669DB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19" name="feedback-panel-label">
            <a:extLst xmlns:a="http://schemas.openxmlformats.org/drawingml/2006/main">
              <a:ext uri="{FF2B5EF4-FFF2-40B4-BE49-F238E27FC236}">
                <a16:creationId xmlns:a16="http://schemas.microsoft.com/office/drawing/2014/main" id="{5A093995-FBB8-4CE2-AD73-15E362CF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514600"/>
            <a:ext cx="48291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问题反馈</a:t>
            </a:r>
          </a:p>
        </p:txBody>
      </p:sp>
      <p:sp>
        <p:nvSpPr>
          <p:cNvPr id="20" name="feedback-title">
            <a:extLst xmlns:a="http://schemas.openxmlformats.org/drawingml/2006/main">
              <a:ext uri="{FF2B5EF4-FFF2-40B4-BE49-F238E27FC236}">
                <a16:creationId xmlns:a16="http://schemas.microsoft.com/office/drawing/2014/main" id="{CFFCCAB9-4A57-4FB4-850B-4B073A11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086100"/>
            <a:ext cx="47529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25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255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遇到问题，联系张坚、李琦</a:t>
            </a:r>
          </a:p>
        </p:txBody>
      </p:sp>
      <p:sp>
        <p:nvSpPr>
          <p:cNvPr id="21" name="feedback-item-0">
            <a:extLst xmlns:a="http://schemas.openxmlformats.org/drawingml/2006/main">
              <a:ext uri="{FF2B5EF4-FFF2-40B4-BE49-F238E27FC236}">
                <a16:creationId xmlns:a16="http://schemas.microsoft.com/office/drawing/2014/main" id="{AFB395A2-A740-48F6-BF57-5AE40F3AB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152900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脱敏输入样例</a:t>
            </a:r>
          </a:p>
        </p:txBody>
      </p:sp>
      <p:sp>
        <p:nvSpPr>
          <p:cNvPr id="22" name="feedback-item-1">
            <a:extLst xmlns:a="http://schemas.openxmlformats.org/drawingml/2006/main">
              <a:ext uri="{FF2B5EF4-FFF2-40B4-BE49-F238E27FC236}">
                <a16:creationId xmlns:a16="http://schemas.microsoft.com/office/drawing/2014/main" id="{A9E899AE-0A55-4475-BE97-ADB71BB1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486275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预期结果与实际结果</a:t>
            </a:r>
          </a:p>
        </p:txBody>
      </p:sp>
      <p:sp>
        <p:nvSpPr>
          <p:cNvPr id="23" name="feedback-item-2">
            <a:extLst xmlns:a="http://schemas.openxmlformats.org/drawingml/2006/main">
              <a:ext uri="{FF2B5EF4-FFF2-40B4-BE49-F238E27FC236}">
                <a16:creationId xmlns:a16="http://schemas.microsoft.com/office/drawing/2014/main" id="{0B8571FC-0A6D-4CCA-9573-049CB406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819650"/>
            <a:ext cx="4752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出错截图与校验记录</a:t>
            </a:r>
          </a:p>
        </p:txBody>
      </p:sp>
      <p:sp>
        <p:nvSpPr>
          <p:cNvPr id="24" name="lesson-conclusion">
            <a:extLst xmlns:a="http://schemas.openxmlformats.org/drawingml/2006/main">
              <a:ext uri="{FF2B5EF4-FFF2-40B4-BE49-F238E27FC236}">
                <a16:creationId xmlns:a16="http://schemas.microsoft.com/office/drawing/2014/main" id="{4B8E203A-60B0-486C-AF19-52224ED2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43575"/>
            <a:ext cx="112776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9525">
            <a:solidFill>
              <a:srgbClr val="BCDDFB"/>
            </a:solidFill>
            <a:prstDash val="solid"/>
          </a:ln>
        </p:spPr>
      </p:sp>
      <p:sp>
        <p:nvSpPr>
          <p:cNvPr id="25" name="takeaway">
            <a:extLst xmlns:a="http://schemas.openxmlformats.org/drawingml/2006/main">
              <a:ext uri="{FF2B5EF4-FFF2-40B4-BE49-F238E27FC236}">
                <a16:creationId xmlns:a16="http://schemas.microsoft.com/office/drawing/2014/main" id="{149F6427-9731-4637-B43A-C17BA5DB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95975"/>
            <a:ext cx="10934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725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业务同事沉淀方法与验收标准，技术同事协助固定关键处理，团队共同验证和改进。</a:t>
            </a:r>
          </a:p>
        </p:txBody>
      </p:sp>
      <p:sp>
        <p:nvSpPr>
          <p:cNvPr id="26" name="byline">
            <a:extLst xmlns:a="http://schemas.openxmlformats.org/drawingml/2006/main">
              <a:ext uri="{FF2B5EF4-FFF2-40B4-BE49-F238E27FC236}">
                <a16:creationId xmlns:a16="http://schemas.microsoft.com/office/drawing/2014/main" id="{D9F8E3A0-6B46-4745-BA8A-BCB6CB5E9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24625"/>
            <a:ext cx="847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669DB"/>
                </a:solidFill>
                <a:latin typeface="Heiti TC"/>
                <a:ea typeface="Heiti TC"/>
                <a:cs typeface="Heiti TC"/>
              </a:defRPr>
            </a:pPr>
            <a:r>
              <a:rPr sz="1125" b="0">
                <a:solidFill>
                  <a:srgbClr val="1669DB"/>
                </a:solidFill>
                <a:latin typeface="Heiti TC"/>
                <a:ea typeface="Heiti TC"/>
                <a:cs typeface="Heiti TC"/>
              </a:rPr>
              <a:t>出品：AI 经营交付效能专项组</a:t>
            </a:r>
          </a:p>
        </p:txBody>
      </p:sp>
      <p:sp>
        <p:nvSpPr>
          <p:cNvPr id="27" name="page">
            <a:extLst xmlns:a="http://schemas.openxmlformats.org/drawingml/2006/main">
              <a:ext uri="{FF2B5EF4-FFF2-40B4-BE49-F238E27FC236}">
                <a16:creationId xmlns:a16="http://schemas.microsoft.com/office/drawing/2014/main" id="{302E17FF-DAD8-4089-A0A2-3F2923021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6524625"/>
            <a:ext cx="914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/>
          <a:lstStyle xmlns:a="http://schemas.openxmlformats.org/drawingml/2006/main">
            <a:def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defPPr>
          </a:lstStyle>
          <a:p xmlns:a="http://schemas.openxmlformats.org/drawingml/2006/main">
            <a:pPr algn="r">
              <a:defRPr sz="1200" b="1">
                <a:solidFill>
                  <a:srgbClr val="082F75"/>
                </a:solidFill>
                <a:latin typeface="Heiti TC"/>
                <a:ea typeface="Heiti TC"/>
                <a:cs typeface="Heiti TC"/>
              </a:defRPr>
            </a:pPr>
            <a:r>
              <a:rPr sz="1200" b="1">
                <a:solidFill>
                  <a:srgbClr val="082F75"/>
                </a:solidFill>
                <a:latin typeface="Heiti TC"/>
                <a:ea typeface="Heiti TC"/>
                <a:cs typeface="Heiti TC"/>
              </a:rPr>
              <a:t>09 / 09</a:t>
            </a:r>
          </a:p>
        </p:txBody>
      </p:sp>
    </p:spTree>
    <p:extLst>
      <p:ext uri="{BB962C8B-B14F-4D97-AF65-F5344CB8AC3E}">
        <p14:creationId xmlns:p14="http://schemas.microsoft.com/office/powerpoint/2010/main" val="8642753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2026-10-12T03:37:18.9670000Z</dcterms:created>
  <dcterms:modified xsi:type="dcterms:W3CDTF">2026-10-12T03:37:18.9670000Z</dcterms:modified>
</coreProperties>
</file>